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17" r:id="rId1"/>
  </p:sldMasterIdLst>
  <p:notesMasterIdLst>
    <p:notesMasterId r:id="rId29"/>
  </p:notesMasterIdLst>
  <p:handoutMasterIdLst>
    <p:handoutMasterId r:id="rId30"/>
  </p:handoutMasterIdLst>
  <p:sldIdLst>
    <p:sldId id="472" r:id="rId2"/>
    <p:sldId id="471" r:id="rId3"/>
    <p:sldId id="319" r:id="rId4"/>
    <p:sldId id="473" r:id="rId5"/>
    <p:sldId id="508" r:id="rId6"/>
    <p:sldId id="474" r:id="rId7"/>
    <p:sldId id="490" r:id="rId8"/>
    <p:sldId id="475" r:id="rId9"/>
    <p:sldId id="476" r:id="rId10"/>
    <p:sldId id="510" r:id="rId11"/>
    <p:sldId id="511" r:id="rId12"/>
    <p:sldId id="477" r:id="rId13"/>
    <p:sldId id="478" r:id="rId14"/>
    <p:sldId id="485" r:id="rId15"/>
    <p:sldId id="506" r:id="rId16"/>
    <p:sldId id="479" r:id="rId17"/>
    <p:sldId id="480" r:id="rId18"/>
    <p:sldId id="514" r:id="rId19"/>
    <p:sldId id="492" r:id="rId20"/>
    <p:sldId id="493" r:id="rId21"/>
    <p:sldId id="498" r:id="rId22"/>
    <p:sldId id="496" r:id="rId23"/>
    <p:sldId id="499" r:id="rId24"/>
    <p:sldId id="497" r:id="rId25"/>
    <p:sldId id="502" r:id="rId26"/>
    <p:sldId id="513" r:id="rId27"/>
    <p:sldId id="503" r:id="rId2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man Hajizadeh" initials="IH" lastIdx="1" clrIdx="0"/>
  <p:cmAuthor id="2" name="Matin Rezaei" initials="MR" lastIdx="1" clrIdx="1">
    <p:extLst>
      <p:ext uri="{19B8F6BF-5375-455C-9EA6-DF929625EA0E}">
        <p15:presenceInfo xmlns:p15="http://schemas.microsoft.com/office/powerpoint/2012/main" userId="S-1-5-21-1829122209-1262633752-4039723771-12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B24"/>
    <a:srgbClr val="FFFF80"/>
    <a:srgbClr val="000000"/>
    <a:srgbClr val="63A537"/>
    <a:srgbClr val="00A3E8"/>
    <a:srgbClr val="529CC0"/>
    <a:srgbClr val="01AEF7"/>
    <a:srgbClr val="422873"/>
    <a:srgbClr val="FF9900"/>
    <a:srgbClr val="F1B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3715"/>
  </p:normalViewPr>
  <p:slideViewPr>
    <p:cSldViewPr snapToGrid="0" snapToObjects="1">
      <p:cViewPr varScale="1">
        <p:scale>
          <a:sx n="115" d="100"/>
          <a:sy n="115" d="100"/>
        </p:scale>
        <p:origin x="22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A7A1B4-B6C7-3155-F7FE-086A2852DB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3F9B5-8A20-9445-887D-47148F9212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1BC45-BA0A-4152-9B86-449C90BCB166}" type="datetimeFigureOut">
              <a:rPr lang="en-US" smtClean="0"/>
              <a:t>2025/01/18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4F522-3A8A-3688-0AF9-E5F99795E2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8AFEB-419C-1BA7-DF14-53246EFFC3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F3F5C-0103-45C0-B041-ADF91379F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021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7329A81E-EB68-1546-9AF8-62568B165E9C}" type="datetimeFigureOut">
              <a:rPr lang="en-US" smtClean="0"/>
              <a:t>2025/01/18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0AE02D2D-75F8-FF4C-9DB2-8504CE25CE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501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0ED9-4772-4E9E-BBB0-7008539C1B6C}" type="datetime1">
              <a:rPr lang="en-US" smtClean="0"/>
              <a:t>2025/01/18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336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08000-E3A8-4055-83CA-20E03BADA719}" type="datetime1">
              <a:rPr lang="en-US" smtClean="0"/>
              <a:t>2025/01/18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414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1D958-C9DA-4177-BCB1-5593C11BEFE5}" type="datetime1">
              <a:rPr lang="en-US" smtClean="0"/>
              <a:t>2025/01/18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656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526" y="286606"/>
            <a:ext cx="9656651" cy="8686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39988" y="6459787"/>
            <a:ext cx="1312026" cy="365125"/>
          </a:xfrm>
          <a:prstGeom prst="rect">
            <a:avLst/>
          </a:prstGeom>
        </p:spPr>
        <p:txBody>
          <a:bodyPr/>
          <a:lstStyle>
            <a:lvl1pPr algn="ctr" rtl="1">
              <a:defRPr sz="123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39FB1-1ACC-4E88-8E86-0B25079F8A69}" type="datetime1">
              <a:rPr lang="en-US" smtClean="0"/>
              <a:t>2025/01/18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97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9329-A694-4A1F-AA99-C29438F51A46}" type="datetime1">
              <a:rPr lang="en-US" smtClean="0"/>
              <a:t>2025/01/18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114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02BDA-EE70-43F7-8A6F-3248A9D634D0}" type="datetime1">
              <a:rPr lang="en-US" smtClean="0"/>
              <a:t>2025/01/18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01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A6CC7-8EC7-4E7F-8377-0ADC4094FA42}" type="datetime1">
              <a:rPr lang="en-US" smtClean="0"/>
              <a:t>2025/01/18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78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8DDFF-ED2C-44F6-9BD2-1EFFEB276FAF}" type="datetime1">
              <a:rPr lang="en-US" smtClean="0"/>
              <a:t>2025/01/18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0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70314-BA1A-4FFB-A5F5-21159D7688D1}" type="datetime1">
              <a:rPr lang="en-US" smtClean="0"/>
              <a:t>2025/01/18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58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8C55436-FA9E-4D8F-BA06-DC63888A3AAA}" type="datetime1">
              <a:rPr lang="en-US" smtClean="0"/>
              <a:t>2025/01/18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307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0A742-9EFA-42A3-8C61-D5CB0A000D41}" type="datetime1">
              <a:rPr lang="en-US" smtClean="0"/>
              <a:t>2025/01/18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883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19E673B-9879-4F8B-BC73-27E33881B23B}" type="datetime1">
              <a:rPr lang="en-US" smtClean="0"/>
              <a:t>2025/01/18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DA53942-EDA9-583A-D1E7-A6B25056DE9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332"/>
            <a:ext cx="2274306" cy="67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A3D574-7C58-971E-CD1E-8AC4D2FAAFD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339985" y="290331"/>
            <a:ext cx="1852015" cy="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8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675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4BD8-3681-BEED-6C7F-F8213796598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93162" y="4561395"/>
            <a:ext cx="9530876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422873"/>
                </a:solidFill>
                <a:latin typeface="+mn-lt"/>
              </a:rPr>
              <a:t>PDH-PP-ACN-PO-Utility/Off site</a:t>
            </a:r>
          </a:p>
        </p:txBody>
      </p:sp>
      <p:pic>
        <p:nvPicPr>
          <p:cNvPr id="2049" name="Picture 26">
            <a:extLst>
              <a:ext uri="{FF2B5EF4-FFF2-40B4-BE49-F238E27FC236}">
                <a16:creationId xmlns:a16="http://schemas.microsoft.com/office/drawing/2014/main" id="{A9002F05-1F99-47D4-6DEC-A9BD2EF5F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8895701" y="781128"/>
            <a:ext cx="3229958" cy="156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14AFAC-DE48-89AE-8C05-CA04F6EACE37}"/>
              </a:ext>
            </a:extLst>
          </p:cNvPr>
          <p:cNvCxnSpPr>
            <a:cxnSpLocks/>
          </p:cNvCxnSpPr>
          <p:nvPr/>
        </p:nvCxnSpPr>
        <p:spPr>
          <a:xfrm>
            <a:off x="3049044" y="5723057"/>
            <a:ext cx="71323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564FF-B6C8-9F3D-25A5-374BFF9CDA10}"/>
              </a:ext>
            </a:extLst>
          </p:cNvPr>
          <p:cNvCxnSpPr>
            <a:cxnSpLocks/>
          </p:cNvCxnSpPr>
          <p:nvPr/>
        </p:nvCxnSpPr>
        <p:spPr>
          <a:xfrm>
            <a:off x="3049044" y="5831052"/>
            <a:ext cx="71323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EB75DC7F-6046-47BC-A8FA-D378C6E4C65F}"/>
              </a:ext>
            </a:extLst>
          </p:cNvPr>
          <p:cNvSpPr txBox="1">
            <a:spLocks/>
          </p:cNvSpPr>
          <p:nvPr/>
        </p:nvSpPr>
        <p:spPr>
          <a:xfrm>
            <a:off x="4151318" y="5912046"/>
            <a:ext cx="4438835" cy="4104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2000" b="1" dirty="0">
                <a:solidFill>
                  <a:srgbClr val="422873"/>
                </a:solidFill>
                <a:latin typeface="+mn-lt"/>
                <a:cs typeface="B Nazanin" panose="00000400000000000000" pitchFamily="2" charset="-78"/>
              </a:rPr>
              <a:t>تاریخ گزارش: مهر ماه 1403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DB27763-C286-5247-74EB-C83E619DF137}"/>
              </a:ext>
            </a:extLst>
          </p:cNvPr>
          <p:cNvSpPr/>
          <p:nvPr/>
        </p:nvSpPr>
        <p:spPr>
          <a:xfrm flipH="1" flipV="1">
            <a:off x="2660" y="-3"/>
            <a:ext cx="10289916" cy="6892037"/>
          </a:xfrm>
          <a:prstGeom prst="triangle">
            <a:avLst>
              <a:gd name="adj" fmla="val 100000"/>
            </a:avLst>
          </a:prstGeom>
          <a:solidFill>
            <a:srgbClr val="422873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33BE81-F4C6-467E-B1B9-2BD00BA01029}"/>
              </a:ext>
            </a:extLst>
          </p:cNvPr>
          <p:cNvGrpSpPr/>
          <p:nvPr/>
        </p:nvGrpSpPr>
        <p:grpSpPr>
          <a:xfrm rot="532806">
            <a:off x="656159" y="539237"/>
            <a:ext cx="2328512" cy="3220445"/>
            <a:chOff x="0" y="0"/>
            <a:chExt cx="4857750" cy="72199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8AE8F1-643B-4C77-AD61-037CD6637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90" b="91557" l="4118" r="94902">
                          <a14:foregroundMark x1="6078" y1="11214" x2="21176" y2="7124"/>
                          <a14:foregroundMark x1="21176" y1="7124" x2="33725" y2="10950"/>
                          <a14:foregroundMark x1="33725" y1="10950" x2="65294" y2="12533"/>
                          <a14:foregroundMark x1="65294" y1="12533" x2="86078" y2="12137"/>
                          <a14:foregroundMark x1="86078" y1="12137" x2="92549" y2="10422"/>
                          <a14:foregroundMark x1="95490" y1="8971" x2="95490" y2="8971"/>
                          <a14:foregroundMark x1="17255" y1="4090" x2="17255" y2="4090"/>
                          <a14:foregroundMark x1="4118" y1="10950" x2="4118" y2="10950"/>
                          <a14:foregroundMark x1="59804" y1="91557" x2="59804" y2="91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857750" cy="721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A18B182-8C2B-4E3C-B90B-40D8068D4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15" b="89964" l="9837" r="89991">
                          <a14:foregroundMark x1="15569" y1="32769" x2="15569" y2="32769"/>
                          <a14:foregroundMark x1="22926" y1="38936" x2="22926" y2="38936"/>
                          <a14:foregroundMark x1="21386" y1="56711" x2="21386" y2="56711"/>
                          <a14:foregroundMark x1="12746" y1="50544" x2="12746" y2="50544"/>
                          <a14:foregroundMark x1="24038" y1="28053" x2="24038" y2="28053"/>
                          <a14:foregroundMark x1="9837" y1="48005" x2="9837" y2="48005"/>
                          <a14:foregroundMark x1="75107" y1="57678" x2="75107" y2="57678"/>
                          <a14:foregroundMark x1="80582" y1="56953" x2="80582" y2="56953"/>
                          <a14:foregroundMark x1="85201" y1="55381" x2="85201" y2="55381"/>
                          <a14:foregroundMark x1="89906" y1="53446" x2="89906" y2="53446"/>
                          <a14:foregroundMark x1="47562" y1="28416" x2="47562" y2="28416"/>
                          <a14:foregroundMark x1="39638" y1="30574" x2="35351" y2="31578"/>
                          <a14:foregroundMark x1="48845" y1="28416" x2="46112" y2="29056"/>
                          <a14:foregroundMark x1="34731" y1="22007" x2="34731" y2="22007"/>
                          <a14:foregroundMark x1="39521" y1="38573" x2="39521" y2="38573"/>
                          <a14:foregroundMark x1="54434" y1="33011" x2="56054" y2="30262"/>
                          <a14:foregroundMark x1="51155" y1="38573" x2="53163" y2="35167"/>
                          <a14:foregroundMark x1="63901" y1="31076" x2="63901" y2="31076"/>
                          <a14:foregroundMark x1="66875" y1="31620" x2="65612" y2="33736"/>
                          <a14:foregroundMark x1="67921" y1="29867" x2="66989" y2="31428"/>
                          <a14:foregroundMark x1="62960" y1="25030" x2="62960" y2="25030"/>
                          <a14:foregroundMark x1="71257" y1="30593" x2="71343" y2="31802"/>
                          <a14:foregroundMark x1="70830" y1="33374" x2="70830" y2="33374"/>
                          <a14:foregroundMark x1="71856" y1="35671" x2="71856" y2="35671"/>
                          <a14:foregroundMark x1="86826" y1="28900" x2="86826" y2="28900"/>
                          <a14:foregroundMark x1="85714" y1="29867" x2="85714" y2="29867"/>
                          <a14:foregroundMark x1="85201" y1="29867" x2="85201" y2="29867"/>
                          <a14:foregroundMark x1="85543" y1="29141" x2="85543" y2="29141"/>
                          <a14:foregroundMark x1="83747" y1="22491" x2="83747" y2="22491"/>
                          <a14:foregroundMark x1="89906" y1="38694" x2="89906" y2="38694"/>
                          <a14:foregroundMark x1="88794" y1="40145" x2="88794" y2="40145"/>
                          <a14:foregroundMark x1="67665" y1="39782" x2="67665" y2="39782"/>
                          <a14:foregroundMark x1="61078" y1="38452" x2="61078" y2="38452"/>
                          <a14:foregroundMark x1="36435" y1="49200" x2="35843" y2="50786"/>
                          <a14:foregroundMark x1="36584" y1="48800" x2="36435" y2="49200"/>
                          <a14:foregroundMark x1="37468" y1="46433" x2="36584" y2="48800"/>
                          <a14:foregroundMark x1="33875" y1="50665" x2="33875" y2="52358"/>
                          <a14:foregroundMark x1="38325" y1="44991" x2="38144" y2="43970"/>
                          <a14:foregroundMark x1="42258" y1="50786" x2="42429" y2="51753"/>
                          <a14:foregroundMark x1="44482" y1="48489" x2="44539" y2="49212"/>
                          <a14:foregroundMark x1="46364" y1="50060" x2="45717" y2="51057"/>
                          <a14:foregroundMark x1="46575" y1="49734" x2="46364" y2="50060"/>
                          <a14:foregroundMark x1="47305" y1="48609" x2="46920" y2="49202"/>
                          <a14:foregroundMark x1="52323" y1="46576" x2="52715" y2="45844"/>
                          <a14:foregroundMark x1="51070" y1="48916" x2="51885" y2="47394"/>
                          <a14:foregroundMark x1="49615" y1="51632" x2="50176" y2="50585"/>
                          <a14:foregroundMark x1="52353" y1="47400" x2="52096" y2="48005"/>
                          <a14:foregroundMark x1="52507" y1="47037" x2="52353" y2="47400"/>
                          <a14:foregroundMark x1="52712" y1="46554" x2="52507" y2="47037"/>
                          <a14:foregroundMark x1="53790" y1="44015" x2="53511" y2="44672"/>
                          <a14:foregroundMark x1="56116" y1="49214" x2="56972" y2="48489"/>
                          <a14:foregroundMark x1="59182" y1="49214" x2="59110" y2="51149"/>
                          <a14:foregroundMark x1="59196" y1="48851" x2="59182" y2="49214"/>
                          <a14:foregroundMark x1="61612" y1="48273" x2="61078" y2="48972"/>
                          <a14:foregroundMark x1="63111" y1="46312" x2="62634" y2="46936"/>
                          <a14:foregroundMark x1="63388" y1="45949" x2="63111" y2="46312"/>
                          <a14:foregroundMark x1="63991" y1="50665" x2="63901" y2="51149"/>
                          <a14:foregroundMark x1="64328" y1="48851" x2="63991" y2="50665"/>
                          <a14:foregroundMark x1="64927" y1="46796" x2="64927" y2="46796"/>
                          <a14:foregroundMark x1="66033" y1="50665" x2="65868" y2="51753"/>
                          <a14:foregroundMark x1="66162" y1="49819" x2="66033" y2="50665"/>
                          <a14:foregroundMark x1="66382" y1="48368" x2="66162" y2="49819"/>
                          <a14:foregroundMark x1="71429" y1="49054" x2="71685" y2="49456"/>
                          <a14:foregroundMark x1="70145" y1="47037" x2="70453" y2="47521"/>
                          <a14:foregroundMark x1="74251" y1="49456" x2="73995" y2="50786"/>
                          <a14:foregroundMark x1="74850" y1="47279" x2="74850" y2="47279"/>
                          <a14:foregroundMark x1="76078" y1="49214" x2="75877" y2="50544"/>
                          <a14:foregroundMark x1="76133" y1="48851" x2="76078" y2="49214"/>
                          <a14:foregroundMark x1="81009" y1="48368" x2="80667" y2="48368"/>
                          <a14:foregroundMark x1="79127" y1="49456" x2="79127" y2="49456"/>
                          <a14:foregroundMark x1="35500" y1="48126" x2="35158" y2="47158"/>
                          <a14:foregroundMark x1="39607" y1="44740" x2="39607" y2="44740"/>
                          <a14:foregroundMark x1="38067" y1="43168" x2="38067" y2="43168"/>
                          <a14:foregroundMark x1="36784" y1="43652" x2="36784" y2="43652"/>
                          <a14:foregroundMark x1="39863" y1="49456" x2="39863" y2="49456"/>
                          <a14:foregroundMark x1="41232" y1="48609" x2="41232" y2="48609"/>
                          <a14:foregroundMark x1="40975" y1="49214" x2="40975" y2="49214"/>
                          <a14:foregroundMark x1="41232" y1="48126" x2="41232" y2="48126"/>
                          <a14:foregroundMark x1="44226" y1="50302" x2="44226" y2="50302"/>
                          <a14:foregroundMark x1="47305" y1="50544" x2="47305" y2="50544"/>
                          <a14:foregroundMark x1="46878" y1="51511" x2="46878" y2="51511"/>
                          <a14:foregroundMark x1="53293" y1="43289" x2="53293" y2="43289"/>
                          <a14:foregroundMark x1="53892" y1="43168" x2="53892" y2="43168"/>
                          <a14:foregroundMark x1="52352" y1="43894" x2="52352" y2="43894"/>
                          <a14:foregroundMark x1="71771" y1="45103" x2="71856" y2="47400"/>
                          <a14:foregroundMark x1="69204" y1="50544" x2="69204" y2="49335"/>
                          <a14:foregroundMark x1="71172" y1="47642" x2="71172" y2="47642"/>
                          <a14:foregroundMark x1="71172" y1="48609" x2="71172" y2="48609"/>
                          <a14:foregroundMark x1="70915" y1="49335" x2="70915" y2="49335"/>
                          <a14:foregroundMark x1="73482" y1="45345" x2="73482" y2="45345"/>
                          <a14:foregroundMark x1="71685" y1="51270" x2="71685" y2="51270"/>
                          <a14:foregroundMark x1="71086" y1="51995" x2="71086" y2="51995"/>
                          <a14:foregroundMark x1="77074" y1="50665" x2="77074" y2="50665"/>
                          <a14:foregroundMark x1="33424" y1="33270" x2="33424" y2="33270"/>
                          <a14:foregroundMark x1="82544" y1="32505" x2="80379" y2="33652"/>
                          <a14:foregroundMark x1="85386" y1="30593" x2="85386" y2="30593"/>
                          <a14:foregroundMark x1="84844" y1="30210" x2="84844" y2="30210"/>
                          <a14:foregroundMark x1="33018" y1="27916" x2="33018" y2="27916"/>
                          <a14:foregroundMark x1="77119" y1="33600" x2="77119" y2="33600"/>
                          <a14:foregroundMark x1="24576" y1="58400" x2="43785" y2="62400"/>
                          <a14:foregroundMark x1="43785" y1="62400" x2="44209" y2="62800"/>
                          <a14:foregroundMark x1="51412" y1="59200" x2="51412" y2="59200"/>
                          <a14:foregroundMark x1="56864" y1="60000" x2="57627" y2="61200"/>
                          <a14:foregroundMark x1="56356" y1="59200" x2="56864" y2="60000"/>
                          <a14:foregroundMark x1="52825" y1="62000" x2="52825" y2="62000"/>
                          <a14:foregroundMark x1="52966" y1="60800" x2="52966" y2="60800"/>
                          <a14:foregroundMark x1="53107" y1="60200" x2="53107" y2="60200"/>
                          <a14:foregroundMark x1="54802" y1="60200" x2="54802" y2="60200"/>
                          <a14:foregroundMark x1="54661" y1="63600" x2="54661" y2="63600"/>
                          <a14:foregroundMark x1="52966" y1="64600" x2="52966" y2="64600"/>
                          <a14:foregroundMark x1="51836" y1="64600" x2="51836" y2="64600"/>
                          <a14:foregroundMark x1="50989" y1="65800" x2="50989" y2="65800"/>
                          <a14:foregroundMark x1="54379" y1="65200" x2="54379" y2="65200"/>
                          <a14:foregroundMark x1="60311" y1="62200" x2="60311" y2="62200"/>
                          <a14:foregroundMark x1="60169" y1="61800" x2="60169" y2="61800"/>
                          <a14:foregroundMark x1="60028" y1="61800" x2="60028" y2="61800"/>
                          <a14:foregroundMark x1="60311" y1="61200" x2="60311" y2="61200"/>
                          <a14:foregroundMark x1="60734" y1="60400" x2="60734" y2="60400"/>
                          <a14:foregroundMark x1="60311" y1="60000" x2="60311" y2="60000"/>
                          <a14:foregroundMark x1="59887" y1="58800" x2="59887" y2="58800"/>
                          <a14:foregroundMark x1="62571" y1="62800" x2="62571" y2="62800"/>
                          <a14:foregroundMark x1="59463" y1="64400" x2="59463" y2="64400"/>
                          <a14:foregroundMark x1="66808" y1="59400" x2="66808" y2="59400"/>
                          <a14:foregroundMark x1="66949" y1="59000" x2="66949" y2="59000"/>
                          <a14:foregroundMark x1="66525" y1="58800" x2="66525" y2="58800"/>
                          <a14:foregroundMark x1="66243" y1="58600" x2="66243" y2="58600"/>
                          <a14:foregroundMark x1="65678" y1="58200" x2="65678" y2="58200"/>
                          <a14:foregroundMark x1="66525" y1="58400" x2="66525" y2="58400"/>
                          <a14:foregroundMark x1="66949" y1="61800" x2="66949" y2="61800"/>
                          <a14:foregroundMark x1="70198" y1="61200" x2="70198" y2="61200"/>
                          <a14:foregroundMark x1="69350" y1="61600" x2="69350" y2="61600"/>
                          <a14:foregroundMark x1="70621" y1="58400" x2="70621" y2="58400"/>
                          <a14:foregroundMark x1="70056" y1="57800" x2="70056" y2="57800"/>
                          <a14:foregroundMark x1="73023" y1="60000" x2="73023" y2="60000"/>
                          <a14:foregroundMark x1="73588" y1="57400" x2="73588" y2="57400"/>
                          <a14:foregroundMark x1="77260" y1="58400" x2="77260" y2="58400"/>
                          <a14:foregroundMark x1="74859" y1="59800" x2="74859" y2="59800"/>
                          <a14:foregroundMark x1="80085" y1="57600" x2="80085" y2="57600"/>
                          <a14:foregroundMark x1="79661" y1="57200" x2="79661" y2="57200"/>
                          <a14:foregroundMark x1="79096" y1="57000" x2="79096" y2="57000"/>
                          <a14:foregroundMark x1="83616" y1="55800" x2="83616" y2="55800"/>
                          <a14:foregroundMark x1="81921" y1="55800" x2="81921" y2="55800"/>
                          <a14:foregroundMark x1="83192" y1="55600" x2="83192" y2="55600"/>
                          <a14:foregroundMark x1="87712" y1="54000" x2="87712" y2="54000"/>
                          <a14:foregroundMark x1="52825" y1="47600" x2="52825" y2="47600"/>
                          <a14:foregroundMark x1="55226" y1="45200" x2="55226" y2="45200"/>
                          <a14:foregroundMark x1="59887" y1="38800" x2="59887" y2="38800"/>
                          <a14:foregroundMark x1="68362" y1="37800" x2="68362" y2="37800"/>
                          <a14:foregroundMark x1="62147" y1="49200" x2="62147" y2="49200"/>
                          <a14:foregroundMark x1="42655" y1="48000" x2="42655" y2="48000"/>
                          <a14:foregroundMark x1="56921" y1="50200" x2="56921" y2="50200"/>
                          <a14:foregroundMark x1="87994" y1="37600" x2="87994" y2="37600"/>
                          <a14:foregroundMark x1="88136" y1="38200" x2="88136" y2="38200"/>
                          <a14:backgroundMark x1="63388" y1="61911" x2="63388" y2="61911"/>
                          <a14:backgroundMark x1="65355" y1="59613" x2="65355" y2="59613"/>
                          <a14:backgroundMark x1="69547" y1="59371" x2="69547" y2="59371"/>
                          <a14:backgroundMark x1="73824" y1="58283" x2="73824" y2="58283"/>
                          <a14:backgroundMark x1="74594" y1="66868" x2="74594" y2="66868"/>
                          <a14:backgroundMark x1="78614" y1="64813" x2="78614" y2="64813"/>
                          <a14:backgroundMark x1="70573" y1="67715" x2="70573" y2="67715"/>
                          <a14:backgroundMark x1="68007" y1="70496" x2="68007" y2="70496"/>
                          <a14:backgroundMark x1="66039" y1="73156" x2="66039" y2="73156"/>
                          <a14:backgroundMark x1="66467" y1="69287" x2="66467" y2="69287"/>
                          <a14:backgroundMark x1="63473" y1="70979" x2="63473" y2="70979"/>
                          <a14:backgroundMark x1="61506" y1="69166" x2="61506" y2="69166"/>
                          <a14:backgroundMark x1="59538" y1="71463" x2="59538" y2="71463"/>
                          <a14:backgroundMark x1="57571" y1="73761" x2="57571" y2="73761"/>
                          <a14:backgroundMark x1="57827" y1="69770" x2="57827" y2="69770"/>
                          <a14:backgroundMark x1="59538" y1="74486" x2="59538" y2="74486"/>
                          <a14:backgroundMark x1="52267" y1="75574" x2="52267" y2="75574"/>
                          <a14:backgroundMark x1="53807" y1="76904" x2="53807" y2="76904"/>
                          <a14:backgroundMark x1="53636" y1="74002" x2="53636" y2="74002"/>
                          <a14:backgroundMark x1="53978" y1="70496" x2="53978" y2="70496"/>
                          <a14:backgroundMark x1="55603" y1="72310" x2="55603" y2="72310"/>
                          <a14:backgroundMark x1="55518" y1="75695" x2="55518" y2="75695"/>
                          <a14:backgroundMark x1="61677" y1="73035" x2="61677" y2="73035"/>
                          <a14:backgroundMark x1="59709" y1="60218" x2="59709" y2="60218"/>
                          <a14:backgroundMark x1="61420" y1="61548" x2="61420" y2="61548"/>
                          <a14:backgroundMark x1="59795" y1="63120" x2="59795" y2="63120"/>
                          <a14:backgroundMark x1="54320" y1="61548" x2="54320" y2="61548"/>
                          <a14:backgroundMark x1="52096" y1="60580" x2="52096" y2="60580"/>
                          <a14:backgroundMark x1="52181" y1="62999" x2="52181" y2="62999"/>
                          <a14:backgroundMark x1="54149" y1="63845" x2="54149" y2="63845"/>
                          <a14:backgroundMark x1="50299" y1="61790" x2="50299" y2="61790"/>
                          <a14:backgroundMark x1="51069" y1="64329" x2="51069" y2="64329"/>
                          <a14:backgroundMark x1="52352" y1="72672" x2="52352" y2="72672"/>
                          <a14:backgroundMark x1="50556" y1="71584" x2="50556" y2="71584"/>
                          <a14:backgroundMark x1="48931" y1="73277" x2="48931" y2="73277"/>
                          <a14:backgroundMark x1="50385" y1="75453" x2="50385" y2="75453"/>
                          <a14:backgroundMark x1="50299" y1="64571" x2="50299" y2="64571"/>
                          <a14:backgroundMark x1="85629" y1="29746" x2="85629" y2="29746"/>
                          <a14:backgroundMark x1="79394" y1="31965" x2="77502" y2="32648"/>
                          <a14:backgroundMark x1="83196" y1="30593" x2="81736" y2="31120"/>
                          <a14:backgroundMark x1="84257" y1="30210" x2="83196" y2="30593"/>
                          <a14:backgroundMark x1="85543" y1="29746" x2="84257" y2="30210"/>
                          <a14:backgroundMark x1="43199" y1="29504" x2="43199" y2="29504"/>
                          <a14:backgroundMark x1="43199" y1="29625" x2="43199" y2="29625"/>
                          <a14:backgroundMark x1="42857" y1="29988" x2="42772" y2="29141"/>
                          <a14:backgroundMark x1="45081" y1="28900" x2="40975" y2="29988"/>
                          <a14:backgroundMark x1="45423" y1="29141" x2="45423" y2="29141"/>
                          <a14:backgroundMark x1="56031" y1="29988" x2="56031" y2="29988"/>
                          <a14:backgroundMark x1="56373" y1="30109" x2="55945" y2="29988"/>
                          <a14:backgroundMark x1="54320" y1="33011" x2="54320" y2="33011"/>
                          <a14:backgroundMark x1="54748" y1="34341" x2="54577" y2="33132"/>
                          <a14:backgroundMark x1="54234" y1="33132" x2="54063" y2="35308"/>
                          <a14:backgroundMark x1="54405" y1="33495" x2="54662" y2="32890"/>
                          <a14:backgroundMark x1="67151" y1="31923" x2="66895" y2="31681"/>
                          <a14:backgroundMark x1="33875" y1="30713" x2="33618" y2="31318"/>
                          <a14:backgroundMark x1="41146" y1="30230" x2="39435" y2="30109"/>
                          <a14:backgroundMark x1="45851" y1="28658" x2="44739" y2="29504"/>
                          <a14:backgroundMark x1="39607" y1="30109" x2="39607" y2="30351"/>
                          <a14:backgroundMark x1="34474" y1="31076" x2="34217" y2="31923"/>
                          <a14:backgroundMark x1="34388" y1="31076" x2="33875" y2="31802"/>
                          <a14:backgroundMark x1="33961" y1="31439" x2="33618" y2="32164"/>
                          <a14:backgroundMark x1="36185" y1="46675" x2="37040" y2="44982"/>
                          <a14:backgroundMark x1="38751" y1="45828" x2="38751" y2="45828"/>
                          <a14:backgroundMark x1="38837" y1="45224" x2="38580" y2="46312"/>
                          <a14:backgroundMark x1="38494" y1="44015" x2="38238" y2="44135"/>
                          <a14:backgroundMark x1="38580" y1="46554" x2="38238" y2="47037"/>
                          <a14:backgroundMark x1="40719" y1="49214" x2="40719" y2="49214"/>
                          <a14:backgroundMark x1="41061" y1="50060" x2="40462" y2="50665"/>
                          <a14:backgroundMark x1="45081" y1="50060" x2="44739" y2="50302"/>
                          <a14:backgroundMark x1="46621" y1="50060" x2="46621" y2="50060"/>
                          <a14:backgroundMark x1="46963" y1="49214" x2="46878" y2="49819"/>
                          <a14:backgroundMark x1="47220" y1="48730" x2="47220" y2="48730"/>
                          <a14:backgroundMark x1="52592" y1="45200" x2="52866" y2="44619"/>
                          <a14:backgroundMark x1="52352" y1="45707" x2="52592" y2="45200"/>
                          <a14:backgroundMark x1="52977" y1="45200" x2="52695" y2="45828"/>
                          <a14:backgroundMark x1="53293" y1="44498" x2="52977" y2="45200"/>
                          <a14:backgroundMark x1="53892" y1="44015" x2="53892" y2="44015"/>
                          <a14:backgroundMark x1="53978" y1="43773" x2="53978" y2="43773"/>
                          <a14:backgroundMark x1="53978" y1="43652" x2="53978" y2="43652"/>
                          <a14:backgroundMark x1="53550" y1="43531" x2="53550" y2="43531"/>
                          <a14:backgroundMark x1="53721" y1="43773" x2="53721" y2="43773"/>
                          <a14:backgroundMark x1="53636" y1="44015" x2="53636" y2="44015"/>
                          <a14:backgroundMark x1="53721" y1="44256" x2="53721" y2="44256"/>
                          <a14:backgroundMark x1="53550" y1="44377" x2="53550" y2="44377"/>
                          <a14:backgroundMark x1="53550" y1="44498" x2="53550" y2="44498"/>
                          <a14:backgroundMark x1="53636" y1="44619" x2="53636" y2="44619"/>
                          <a14:backgroundMark x1="53807" y1="43773" x2="53807" y2="43773"/>
                          <a14:backgroundMark x1="53464" y1="44740" x2="53464" y2="44740"/>
                          <a14:backgroundMark x1="53892" y1="43410" x2="53892" y2="43410"/>
                          <a14:backgroundMark x1="52609" y1="46070" x2="52609" y2="46070"/>
                          <a14:backgroundMark x1="52267" y1="46554" x2="52267" y2="46554"/>
                          <a14:backgroundMark x1="52267" y1="47037" x2="52267" y2="47037"/>
                          <a14:backgroundMark x1="52438" y1="46312" x2="52438" y2="46312"/>
                          <a14:backgroundMark x1="52695" y1="46433" x2="52695" y2="46433"/>
                          <a14:backgroundMark x1="52609" y1="46917" x2="52609" y2="46917"/>
                          <a14:backgroundMark x1="52438" y1="47037" x2="52438" y2="47037"/>
                          <a14:backgroundMark x1="52267" y1="47400" x2="52267" y2="47400"/>
                          <a14:backgroundMark x1="51839" y1="47400" x2="51839" y2="47400"/>
                          <a14:backgroundMark x1="52010" y1="47521" x2="52010" y2="47521"/>
                          <a14:backgroundMark x1="52181" y1="47521" x2="52181" y2="47521"/>
                          <a14:backgroundMark x1="52609" y1="46312" x2="52609" y2="46312"/>
                          <a14:backgroundMark x1="52780" y1="46070" x2="52780" y2="46070"/>
                          <a14:backgroundMark x1="52609" y1="46554" x2="52609" y2="46554"/>
                          <a14:backgroundMark x1="52695" y1="46675" x2="52695" y2="46675"/>
                          <a14:backgroundMark x1="51326" y1="49093" x2="50642" y2="50907"/>
                          <a14:backgroundMark x1="51155" y1="49214" x2="50984" y2="48972"/>
                          <a14:backgroundMark x1="51668" y1="47642" x2="51668" y2="47642"/>
                          <a14:backgroundMark x1="56459" y1="49214" x2="56287" y2="49456"/>
                          <a14:backgroundMark x1="56715" y1="48972" x2="56715" y2="48972"/>
                          <a14:backgroundMark x1="56886" y1="48730" x2="56886" y2="48730"/>
                          <a14:backgroundMark x1="56886" y1="48489" x2="56886" y2="48489"/>
                          <a14:backgroundMark x1="59025" y1="49214" x2="59025" y2="49214"/>
                          <a14:backgroundMark x1="61506" y1="49940" x2="61506" y2="49940"/>
                          <a14:backgroundMark x1="62275" y1="47521" x2="62275" y2="47521"/>
                          <a14:backgroundMark x1="62618" y1="46917" x2="62019" y2="47642"/>
                          <a14:backgroundMark x1="61762" y1="47642" x2="61762" y2="47642"/>
                          <a14:backgroundMark x1="62019" y1="47763" x2="61420" y2="47884"/>
                          <a14:backgroundMark x1="62618" y1="46312" x2="62618" y2="46312"/>
                          <a14:backgroundMark x1="62789" y1="46554" x2="62789" y2="46554"/>
                          <a14:backgroundMark x1="65355" y1="50665" x2="65355" y2="50665"/>
                          <a14:backgroundMark x1="65868" y1="49819" x2="65868" y2="49819"/>
                          <a14:backgroundMark x1="69974" y1="48609" x2="69974" y2="49577"/>
                          <a14:backgroundMark x1="69974" y1="48126" x2="69974" y2="48609"/>
                          <a14:backgroundMark x1="70488" y1="47884" x2="70488" y2="47884"/>
                          <a14:backgroundMark x1="71343" y1="48489" x2="71343" y2="48489"/>
                          <a14:backgroundMark x1="70402" y1="47884" x2="70402" y2="47884"/>
                          <a14:backgroundMark x1="70573" y1="47521" x2="70573" y2="47521"/>
                          <a14:backgroundMark x1="70659" y1="47642" x2="70659" y2="47642"/>
                          <a14:backgroundMark x1="70744" y1="47521" x2="70744" y2="47521"/>
                          <a14:backgroundMark x1="70830" y1="47884" x2="70830" y2="47884"/>
                          <a14:backgroundMark x1="70488" y1="47400" x2="70659" y2="48126"/>
                          <a14:backgroundMark x1="71514" y1="49093" x2="71514" y2="49093"/>
                          <a14:backgroundMark x1="71685" y1="49456" x2="71685" y2="49456"/>
                          <a14:backgroundMark x1="72541" y1="50544" x2="72284" y2="51028"/>
                          <a14:backgroundMark x1="70231" y1="47400" x2="70231" y2="47400"/>
                          <a14:backgroundMark x1="72712" y1="44377" x2="72653" y2="45037"/>
                          <a14:backgroundMark x1="76818" y1="49214" x2="76818" y2="49214"/>
                          <a14:backgroundMark x1="79726" y1="49819" x2="79726" y2="49819"/>
                          <a14:backgroundMark x1="43572" y1="49140" x2="43572" y2="49140"/>
                          <a14:backgroundMark x1="57910" y1="61400" x2="57910" y2="61400"/>
                          <a14:backgroundMark x1="78390" y1="57200" x2="78390" y2="57200"/>
                          <a14:backgroundMark x1="57345" y1="61600" x2="57345" y2="61600"/>
                          <a14:backgroundMark x1="55508" y1="60000" x2="55508" y2="60000"/>
                          <a14:backgroundMark x1="35734" y1="49200" x2="35734" y2="49200"/>
                          <a14:backgroundMark x1="36158" y1="48800" x2="36158" y2="48800"/>
                          <a14:backgroundMark x1="33616" y1="52200" x2="33616" y2="52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5981">
              <a:off x="742119" y="3612795"/>
              <a:ext cx="2940685" cy="2080260"/>
            </a:xfrm>
            <a:prstGeom prst="rect">
              <a:avLst/>
            </a:prstGeom>
          </p:spPr>
        </p:pic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E0B355DE-AD3E-4E60-89D4-39626F9CF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30858">
              <a:off x="284670" y="2884001"/>
              <a:ext cx="3643628" cy="698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rgbClr val="EE1B24"/>
                  </a:solidFill>
                  <a:latin typeface="Algerian" panose="04020705040A02060702" pitchFamily="82" charset="0"/>
                  <a:ea typeface="Calibri" panose="020F0502020204030204" pitchFamily="34" charset="0"/>
                  <a:cs typeface="Arial" panose="020B0604020202020204" pitchFamily="34" charset="0"/>
                </a:rPr>
                <a:t>copolymer</a:t>
              </a:r>
              <a:endParaRPr lang="en-US" sz="800" b="1" dirty="0">
                <a:solidFill>
                  <a:srgbClr val="EE1B24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961F43-25EA-4B62-A691-0484590DD72E}"/>
              </a:ext>
            </a:extLst>
          </p:cNvPr>
          <p:cNvGrpSpPr/>
          <p:nvPr/>
        </p:nvGrpSpPr>
        <p:grpSpPr>
          <a:xfrm rot="537526">
            <a:off x="2190565" y="826268"/>
            <a:ext cx="2254173" cy="3370859"/>
            <a:chOff x="0" y="0"/>
            <a:chExt cx="4857750" cy="72199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9E9965-79C5-401E-9C53-94042AC93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90" b="91557" l="4118" r="94902">
                          <a14:foregroundMark x1="6078" y1="11214" x2="21176" y2="7124"/>
                          <a14:foregroundMark x1="21176" y1="7124" x2="33725" y2="10950"/>
                          <a14:foregroundMark x1="33725" y1="10950" x2="65294" y2="12533"/>
                          <a14:foregroundMark x1="65294" y1="12533" x2="86078" y2="12137"/>
                          <a14:foregroundMark x1="86078" y1="12137" x2="92549" y2="10422"/>
                          <a14:foregroundMark x1="95490" y1="8971" x2="95490" y2="8971"/>
                          <a14:foregroundMark x1="17255" y1="4090" x2="17255" y2="4090"/>
                          <a14:foregroundMark x1="4118" y1="10950" x2="4118" y2="10950"/>
                          <a14:foregroundMark x1="59804" y1="91557" x2="59804" y2="91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857750" cy="7219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id="{279E805F-E1B7-4065-A439-47FB487C2D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30858">
              <a:off x="285009" y="2899482"/>
              <a:ext cx="3643630" cy="667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rgbClr val="0070C0"/>
                  </a:solidFill>
                  <a:latin typeface="Algerian" panose="04020705040A02060702" pitchFamily="82" charset="0"/>
                  <a:ea typeface="Calibri" panose="020F0502020204030204" pitchFamily="34" charset="0"/>
                  <a:cs typeface="Arial" panose="020B0604020202020204" pitchFamily="34" charset="0"/>
                </a:rPr>
                <a:t>homopolymer</a:t>
              </a:r>
              <a:endParaRPr lang="en-US" sz="700" b="1" dirty="0">
                <a:ln w="0">
                  <a:solidFill>
                    <a:srgbClr val="529CC0"/>
                  </a:solidFill>
                </a:ln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C960BE-A4F0-40FA-9EA2-D21179B77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94" b="89964" l="9153" r="89906">
                          <a14:foregroundMark x1="20445" y1="29625" x2="11206" y2="43168"/>
                          <a14:foregroundMark x1="23867" y1="36759" x2="20530" y2="48126"/>
                          <a14:foregroundMark x1="17280" y1="55381" x2="48674" y2="62152"/>
                          <a14:foregroundMark x1="12404" y1="51149" x2="12404" y2="51149"/>
                          <a14:foregroundMark x1="10693" y1="49940" x2="10693" y2="49940"/>
                          <a14:foregroundMark x1="9581" y1="48609" x2="9581" y2="48609"/>
                          <a14:foregroundMark x1="10009" y1="48972" x2="10009" y2="48972"/>
                          <a14:foregroundMark x1="9153" y1="47763" x2="9153" y2="47763"/>
                          <a14:foregroundMark x1="16510" y1="50060" x2="16510" y2="50060"/>
                          <a14:foregroundMark x1="75449" y1="57437" x2="75449" y2="57437"/>
                          <a14:foregroundMark x1="77074" y1="57678" x2="77074" y2="57678"/>
                          <a14:foregroundMark x1="72626" y1="58404" x2="72626" y2="58404"/>
                          <a14:foregroundMark x1="72626" y1="59492" x2="72626" y2="59492"/>
                          <a14:foregroundMark x1="72712" y1="57678" x2="72712" y2="57678"/>
                          <a14:foregroundMark x1="74508" y1="56348" x2="74508" y2="56348"/>
                          <a14:foregroundMark x1="67665" y1="59492" x2="67665" y2="59492"/>
                          <a14:foregroundMark x1="67665" y1="59492" x2="67665" y2="59492"/>
                          <a14:foregroundMark x1="67665" y1="59371" x2="67665" y2="59371"/>
                          <a14:foregroundMark x1="67579" y1="58646" x2="67579" y2="58646"/>
                          <a14:foregroundMark x1="62508" y1="61200" x2="67750" y2="60459"/>
                          <a14:foregroundMark x1="58264" y1="61800" x2="62508" y2="61200"/>
                          <a14:foregroundMark x1="79384" y1="58162" x2="81779" y2="56227"/>
                          <a14:foregroundMark x1="83832" y1="56348" x2="83832" y2="56348"/>
                          <a14:foregroundMark x1="85201" y1="54776" x2="85201" y2="54776"/>
                          <a14:foregroundMark x1="87853" y1="54051" x2="87853" y2="54051"/>
                          <a14:foregroundMark x1="33790" y1="33978" x2="33790" y2="33978"/>
                          <a14:foregroundMark x1="38067" y1="32164" x2="40975" y2="32164"/>
                          <a14:foregroundMark x1="40120" y1="31802" x2="44568" y2="30351"/>
                          <a14:foregroundMark x1="49444" y1="27086" x2="49444" y2="27086"/>
                          <a14:foregroundMark x1="51754" y1="25756" x2="51754" y2="25756"/>
                          <a14:foregroundMark x1="34303" y1="22128" x2="34303" y2="22128"/>
                          <a14:foregroundMark x1="38666" y1="38452" x2="38666" y2="38452"/>
                          <a14:foregroundMark x1="39778" y1="38452" x2="39778" y2="38452"/>
                          <a14:foregroundMark x1="50128" y1="38694" x2="50128" y2="38694"/>
                          <a14:foregroundMark x1="55004" y1="31197" x2="55004" y2="31197"/>
                          <a14:foregroundMark x1="58169" y1="31076" x2="58169" y2="31076"/>
                          <a14:foregroundMark x1="63473" y1="29746" x2="63473" y2="29746"/>
                          <a14:foregroundMark x1="67151" y1="30109" x2="67151" y2="30109"/>
                          <a14:foregroundMark x1="65783" y1="33857" x2="65783" y2="33857"/>
                          <a14:foregroundMark x1="67665" y1="38452" x2="67665" y2="38452"/>
                          <a14:foregroundMark x1="67665" y1="41233" x2="67665" y2="41233"/>
                          <a14:foregroundMark x1="61078" y1="38815" x2="61078" y2="38815"/>
                          <a14:foregroundMark x1="71001" y1="30834" x2="71001" y2="30834"/>
                          <a14:foregroundMark x1="76305" y1="33736" x2="76305" y2="33736"/>
                          <a14:foregroundMark x1="76048" y1="33132" x2="84773" y2="31439"/>
                          <a14:foregroundMark x1="83234" y1="22612" x2="83234" y2="22612"/>
                          <a14:foregroundMark x1="89050" y1="37969" x2="89050" y2="37969"/>
                          <a14:foregroundMark x1="88879" y1="40266" x2="88879" y2="40266"/>
                          <a14:foregroundMark x1="72113" y1="35792" x2="72113" y2="35792"/>
                          <a14:foregroundMark x1="83192" y1="55800" x2="83192" y2="55800"/>
                          <a14:foregroundMark x1="85169" y1="55200" x2="85169" y2="55200"/>
                          <a14:foregroundMark x1="36158" y1="50600" x2="36158" y2="50600"/>
                          <a14:foregroundMark x1="35169" y1="47600" x2="35169" y2="47600"/>
                          <a14:foregroundMark x1="33898" y1="50400" x2="33898" y2="50400"/>
                          <a14:foregroundMark x1="39548" y1="45600" x2="39548" y2="45600"/>
                          <a14:foregroundMark x1="37994" y1="43200" x2="37994" y2="43200"/>
                          <a14:foregroundMark x1="39831" y1="49600" x2="39831" y2="49600"/>
                          <a14:foregroundMark x1="41102" y1="49000" x2="41102" y2="49000"/>
                          <a14:foregroundMark x1="42797" y1="48200" x2="42797" y2="48200"/>
                          <a14:foregroundMark x1="44350" y1="49800" x2="44350" y2="49800"/>
                          <a14:foregroundMark x1="47316" y1="50400" x2="47316" y2="50400"/>
                          <a14:foregroundMark x1="52542" y1="49400" x2="52542" y2="49400"/>
                          <a14:foregroundMark x1="51271" y1="47600" x2="51271" y2="47600"/>
                          <a14:foregroundMark x1="55367" y1="45200" x2="55367" y2="45200"/>
                          <a14:foregroundMark x1="49859" y1="50600" x2="49859" y2="50600"/>
                          <a14:foregroundMark x1="57203" y1="49600" x2="57203" y2="49600"/>
                          <a14:foregroundMark x1="55650" y1="49800" x2="55650" y2="49800"/>
                          <a14:foregroundMark x1="59463" y1="49000" x2="59463" y2="49000"/>
                          <a14:foregroundMark x1="61017" y1="49600" x2="61017" y2="49600"/>
                          <a14:foregroundMark x1="63277" y1="47600" x2="63277" y2="47600"/>
                          <a14:foregroundMark x1="64548" y1="50000" x2="64548" y2="50000"/>
                          <a14:foregroundMark x1="64831" y1="47000" x2="64831" y2="47000"/>
                          <a14:foregroundMark x1="66525" y1="49600" x2="66525" y2="49600"/>
                          <a14:foregroundMark x1="72175" y1="48800" x2="72175" y2="48800"/>
                          <a14:foregroundMark x1="69350" y1="49600" x2="69350" y2="49600"/>
                          <a14:foregroundMark x1="70904" y1="48000" x2="70904" y2="48000"/>
                          <a14:foregroundMark x1="73588" y1="45000" x2="73588" y2="45000"/>
                          <a14:foregroundMark x1="71186" y1="48000" x2="71186" y2="48000"/>
                          <a14:foregroundMark x1="70198" y1="47200" x2="70198" y2="47200"/>
                          <a14:foregroundMark x1="74153" y1="49800" x2="74153" y2="49800"/>
                          <a14:foregroundMark x1="75000" y1="47000" x2="75000" y2="47000"/>
                          <a14:foregroundMark x1="77260" y1="50000" x2="77260" y2="50000"/>
                          <a14:foregroundMark x1="76130" y1="49800" x2="76130" y2="49800"/>
                          <a14:foregroundMark x1="80226" y1="50000" x2="80226" y2="50000"/>
                          <a14:foregroundMark x1="70198" y1="60000" x2="70198" y2="60000"/>
                          <a14:foregroundMark x1="77260" y1="56800" x2="77260" y2="56800"/>
                          <a14:foregroundMark x1="74718" y1="59800" x2="74718" y2="59800"/>
                          <a14:foregroundMark x1="81638" y1="55400" x2="81638" y2="55400"/>
                          <a14:foregroundMark x1="24435" y1="28200" x2="24435" y2="28200"/>
                          <a14:foregroundMark x1="79379" y1="49200" x2="79379" y2="49200"/>
                          <a14:backgroundMark x1="73738" y1="59008" x2="73738" y2="59008"/>
                          <a14:backgroundMark x1="77930" y1="64813" x2="77930" y2="64813"/>
                          <a14:backgroundMark x1="74251" y1="66989" x2="74251" y2="66989"/>
                          <a14:backgroundMark x1="70402" y1="68198" x2="70402" y2="68198"/>
                          <a14:backgroundMark x1="68691" y1="70496" x2="68691" y2="70496"/>
                          <a14:backgroundMark x1="66039" y1="68198" x2="66039" y2="68198"/>
                          <a14:backgroundMark x1="63644" y1="71342" x2="63644" y2="71342"/>
                          <a14:backgroundMark x1="67655" y1="61200" x2="67655" y2="61200"/>
                          <a14:backgroundMark x1="69633" y1="59400" x2="69633" y2="59400"/>
                          <a14:backgroundMark x1="65254" y1="60200" x2="65254" y2="60200"/>
                          <a14:backgroundMark x1="63701" y1="62400" x2="63701" y2="62400"/>
                          <a14:backgroundMark x1="65960" y1="59600" x2="65960" y2="59600"/>
                          <a14:backgroundMark x1="61299" y1="60800" x2="61299" y2="60800"/>
                          <a14:backgroundMark x1="59605" y1="59800" x2="59605" y2="59800"/>
                          <a14:backgroundMark x1="59605" y1="63200" x2="59605" y2="63200"/>
                          <a14:backgroundMark x1="61158" y1="61800" x2="61158" y2="61800"/>
                          <a14:backgroundMark x1="62006" y1="61600" x2="62006" y2="61600"/>
                          <a14:backgroundMark x1="61299" y1="61600" x2="61299" y2="61600"/>
                          <a14:backgroundMark x1="57627" y1="61600" x2="57627" y2="61600"/>
                          <a14:backgroundMark x1="57486" y1="70000" x2="57486" y2="70000"/>
                          <a14:backgroundMark x1="59322" y1="71400" x2="59322" y2="71400"/>
                          <a14:backgroundMark x1="61723" y1="69400" x2="61723" y2="69400"/>
                          <a14:backgroundMark x1="61441" y1="72800" x2="61441" y2="72800"/>
                          <a14:backgroundMark x1="58898" y1="75200" x2="58898" y2="75200"/>
                          <a14:backgroundMark x1="57910" y1="74000" x2="57910" y2="74000"/>
                          <a14:backgroundMark x1="59463" y1="74600" x2="59463" y2="74600"/>
                          <a14:backgroundMark x1="55508" y1="59800" x2="55508" y2="59800"/>
                          <a14:backgroundMark x1="55508" y1="62600" x2="55508" y2="62600"/>
                          <a14:backgroundMark x1="53955" y1="61600" x2="53955" y2="61600"/>
                          <a14:backgroundMark x1="54096" y1="63600" x2="54096" y2="63600"/>
                          <a14:backgroundMark x1="52119" y1="60600" x2="52119" y2="60600"/>
                          <a14:backgroundMark x1="51977" y1="62800" x2="51977" y2="62800"/>
                          <a14:backgroundMark x1="50565" y1="61600" x2="50565" y2="61600"/>
                          <a14:backgroundMark x1="55508" y1="72400" x2="55508" y2="72400"/>
                          <a14:backgroundMark x1="55367" y1="74400" x2="55367" y2="74400"/>
                          <a14:backgroundMark x1="55367" y1="75600" x2="55367" y2="75600"/>
                          <a14:backgroundMark x1="53672" y1="77600" x2="53672" y2="77600"/>
                          <a14:backgroundMark x1="53531" y1="74400" x2="53531" y2="74400"/>
                          <a14:backgroundMark x1="53955" y1="70200" x2="53955" y2="70200"/>
                          <a14:backgroundMark x1="52119" y1="72600" x2="52119" y2="72600"/>
                          <a14:backgroundMark x1="52119" y1="75800" x2="52119" y2="75800"/>
                          <a14:backgroundMark x1="61582" y1="61200" x2="61582" y2="61200"/>
                          <a14:backgroundMark x1="61017" y1="61200" x2="61017" y2="61200"/>
                          <a14:backgroundMark x1="61158" y1="61200" x2="61158" y2="61200"/>
                          <a14:backgroundMark x1="61158" y1="61400" x2="61158" y2="61400"/>
                          <a14:backgroundMark x1="60876" y1="61600" x2="60876" y2="61600"/>
                          <a14:backgroundMark x1="61158" y1="61400" x2="61158" y2="61400"/>
                          <a14:backgroundMark x1="67655" y1="60600" x2="67655" y2="60600"/>
                          <a14:backgroundMark x1="67938" y1="60400" x2="67938" y2="60400"/>
                          <a14:backgroundMark x1="67514" y1="60400" x2="67514" y2="60400"/>
                          <a14:backgroundMark x1="57627" y1="62200" x2="57627" y2="62200"/>
                          <a14:backgroundMark x1="57486" y1="62000" x2="57486" y2="62000"/>
                          <a14:backgroundMark x1="63701" y1="61400" x2="63701" y2="61400"/>
                          <a14:backgroundMark x1="50141" y1="71800" x2="50141" y2="71800"/>
                          <a14:backgroundMark x1="50282" y1="64200" x2="50282" y2="64200"/>
                          <a14:backgroundMark x1="49153" y1="63000" x2="49153" y2="63000"/>
                          <a14:backgroundMark x1="69915" y1="49400" x2="69915" y2="49400"/>
                          <a14:backgroundMark x1="79944" y1="49800" x2="79944" y2="49800"/>
                          <a14:backgroundMark x1="46751" y1="50000" x2="46751" y2="5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41322">
              <a:off x="629392" y="3859481"/>
              <a:ext cx="2945130" cy="20802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31A3D4-DBA9-4F26-9D53-19D5CD7AE7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22905">
            <a:off x="3221121" y="3491367"/>
            <a:ext cx="318399" cy="320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2DC974-3882-4039-9A17-715CD0715E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22905">
            <a:off x="2600029" y="3353952"/>
            <a:ext cx="318398" cy="320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B8AD0C-CEAA-4FF1-BE13-3BCF20A357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5250" y="3250752"/>
            <a:ext cx="320040" cy="32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05AAF-948A-4140-88F6-504801614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442" y="3071707"/>
            <a:ext cx="320040" cy="320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5FCD2-4464-4214-9A91-C59B9E557D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4843" y="2910555"/>
            <a:ext cx="320040" cy="3200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8E6822-791F-411D-90AE-41E37AF9E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219" y="2783703"/>
            <a:ext cx="320040" cy="320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A69AF2-4835-4DF5-B18C-F46FC654C9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22905">
            <a:off x="3554686" y="3534701"/>
            <a:ext cx="318399" cy="3200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B46DBFF-D7CB-403B-9028-E83AE4E3DB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6997" y="3160749"/>
            <a:ext cx="320040" cy="3200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73357E-A4D1-4E01-9509-7A0802766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>
            <a:off x="1421452" y="3052657"/>
            <a:ext cx="228319" cy="228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D7CC7A-7726-47E4-8890-EF4702ECEC3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>
            <a:off x="2942229" y="3466250"/>
            <a:ext cx="255717" cy="256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6E453-F7CF-466C-94E4-A441640C495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3" b="95209" l="9605" r="93927">
                        <a14:foregroundMark x1="35593" y1="6028" x2="17373" y2="40495"/>
                        <a14:foregroundMark x1="17373" y1="40495" x2="16102" y2="53014"/>
                        <a14:foregroundMark x1="16384" y1="2164" x2="20198" y2="20711"/>
                        <a14:foregroundMark x1="20198" y1="20711" x2="13983" y2="45440"/>
                        <a14:foregroundMark x1="11864" y1="31221" x2="9605" y2="44049"/>
                        <a14:foregroundMark x1="9605" y1="44049" x2="11582" y2="52241"/>
                        <a14:foregroundMark x1="11723" y1="64451" x2="11723" y2="64451"/>
                        <a14:foregroundMark x1="10734" y1="68006" x2="11582" y2="65224"/>
                        <a14:foregroundMark x1="71751" y1="927" x2="71751" y2="927"/>
                        <a14:foregroundMark x1="93927" y1="1082" x2="93927" y2="1082"/>
                        <a14:foregroundMark x1="93785" y1="33694" x2="93785" y2="33694"/>
                        <a14:foregroundMark x1="55791" y1="90572" x2="55791" y2="90572"/>
                        <a14:foregroundMark x1="55226" y1="95209" x2="55226" y2="95209"/>
                      </a14:backgroundRemoval>
                    </a14:imgEffect>
                  </a14:imgLayer>
                </a14:imgProps>
              </a:ext>
            </a:extLst>
          </a:blip>
          <a:srcRect l="5237" t="11013" r="3607" b="2786"/>
          <a:stretch/>
        </p:blipFill>
        <p:spPr>
          <a:xfrm rot="8766492">
            <a:off x="931940" y="3412198"/>
            <a:ext cx="2290993" cy="1919051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FE1DE14-4195-4A36-9ED5-93D390407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0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E738EF-96DC-4B4D-BB0B-7952805D8406}"/>
              </a:ext>
            </a:extLst>
          </p:cNvPr>
          <p:cNvSpPr txBox="1"/>
          <p:nvPr/>
        </p:nvSpPr>
        <p:spPr>
          <a:xfrm>
            <a:off x="10782972" y="6473389"/>
            <a:ext cx="618308" cy="369332"/>
          </a:xfrm>
          <a:prstGeom prst="rect">
            <a:avLst/>
          </a:prstGeom>
          <a:solidFill>
            <a:srgbClr val="63A537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8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1229360" y="0"/>
            <a:ext cx="10688320" cy="8747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36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پیش بینی بازار  مصرف محصولات مجتمع (</a:t>
            </a:r>
            <a:r>
              <a:rPr lang="en-US" sz="36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Propylene, PP</a:t>
            </a:r>
            <a:r>
              <a:rPr lang="fa-IR" sz="36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)</a:t>
            </a:r>
            <a:endParaRPr lang="en-US" sz="36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CCF02C-1E30-4DF9-980D-0625C30E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1543F-F9E1-734A-1506-F725E84BD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4" y="1704340"/>
            <a:ext cx="5943600" cy="344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E99CF-61FE-B808-FF17-DBE1ADC92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766" y="1615442"/>
            <a:ext cx="5943600" cy="35353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16386C-46ED-93DA-E737-D4770BF10822}"/>
              </a:ext>
            </a:extLst>
          </p:cNvPr>
          <p:cNvSpPr txBox="1"/>
          <p:nvPr/>
        </p:nvSpPr>
        <p:spPr>
          <a:xfrm>
            <a:off x="2126538" y="5153660"/>
            <a:ext cx="1265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Propylene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51EA2E-1FBB-DCE4-B343-30D7ACBE3172}"/>
              </a:ext>
            </a:extLst>
          </p:cNvPr>
          <p:cNvSpPr txBox="1"/>
          <p:nvPr/>
        </p:nvSpPr>
        <p:spPr>
          <a:xfrm>
            <a:off x="8056440" y="5213081"/>
            <a:ext cx="1719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Polypropylene</a:t>
            </a:r>
          </a:p>
        </p:txBody>
      </p:sp>
    </p:spTree>
    <p:extLst>
      <p:ext uri="{BB962C8B-B14F-4D97-AF65-F5344CB8AC3E}">
        <p14:creationId xmlns:p14="http://schemas.microsoft.com/office/powerpoint/2010/main" val="314659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CCF02C-1E30-4DF9-980D-0625C30E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444A2C-8444-5796-F0BD-4F08F6BE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1811020"/>
            <a:ext cx="5943600" cy="347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0F084A-B747-DE24-CCC0-AF59F93F0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11020"/>
            <a:ext cx="5943600" cy="34740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7E2F05D-8EDD-36CC-1267-8E0EC0D7BDBA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36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پیش بینی بازار  مصرف محصولات مجتمع(</a:t>
            </a:r>
            <a:r>
              <a:rPr lang="en-US" sz="36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ACN, PO</a:t>
            </a:r>
            <a:r>
              <a:rPr lang="fa-IR" sz="36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)</a:t>
            </a:r>
            <a:endParaRPr lang="en-US" sz="36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D8C424-343C-F9EF-226E-487AAD89466F}"/>
              </a:ext>
            </a:extLst>
          </p:cNvPr>
          <p:cNvSpPr txBox="1"/>
          <p:nvPr/>
        </p:nvSpPr>
        <p:spPr>
          <a:xfrm>
            <a:off x="8152894" y="5392287"/>
            <a:ext cx="1943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Propylene Oxide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DB403A-7B49-2073-8074-D8453AE17102}"/>
              </a:ext>
            </a:extLst>
          </p:cNvPr>
          <p:cNvSpPr txBox="1"/>
          <p:nvPr/>
        </p:nvSpPr>
        <p:spPr>
          <a:xfrm>
            <a:off x="2180301" y="5286880"/>
            <a:ext cx="1497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Acrylonitrile</a:t>
            </a:r>
          </a:p>
        </p:txBody>
      </p:sp>
    </p:spTree>
    <p:extLst>
      <p:ext uri="{BB962C8B-B14F-4D97-AF65-F5344CB8AC3E}">
        <p14:creationId xmlns:p14="http://schemas.microsoft.com/office/powerpoint/2010/main" val="1920948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4BD8-3681-BEED-6C7F-F82137965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1873" y="2806538"/>
            <a:ext cx="6516692" cy="1483671"/>
          </a:xfrm>
        </p:spPr>
        <p:txBody>
          <a:bodyPr>
            <a:normAutofit/>
          </a:bodyPr>
          <a:lstStyle/>
          <a:p>
            <a:pPr algn="r"/>
            <a:r>
              <a:rPr lang="fa-IR" sz="5908" b="1" dirty="0">
                <a:latin typeface="+mn-lt"/>
                <a:cs typeface="B Titr" panose="00000700000000000000" pitchFamily="2" charset="-78"/>
              </a:rPr>
              <a:t>تاریخچه</a:t>
            </a:r>
            <a:endParaRPr lang="en-US" sz="5908" b="1" dirty="0">
              <a:latin typeface="+mn-lt"/>
              <a:cs typeface="B Titr" panose="00000700000000000000" pitchFamily="2" charset="-78"/>
            </a:endParaRPr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7AF932FB-7201-F196-A966-78EA16522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FA72EB-5641-C036-FAA5-FC998C9D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0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خلاصه تاریخچه طرح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E9C743B-CCBC-4AD5-BE99-2D49CDDD1720}"/>
              </a:ext>
            </a:extLst>
          </p:cNvPr>
          <p:cNvGrpSpPr/>
          <p:nvPr/>
        </p:nvGrpSpPr>
        <p:grpSpPr>
          <a:xfrm>
            <a:off x="149404" y="1909884"/>
            <a:ext cx="10940980" cy="3365736"/>
            <a:chOff x="116043" y="2117262"/>
            <a:chExt cx="10940980" cy="336573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FDD7939-B37C-5D4C-C22C-BA6A463A48D8}"/>
                </a:ext>
              </a:extLst>
            </p:cNvPr>
            <p:cNvGrpSpPr/>
            <p:nvPr/>
          </p:nvGrpSpPr>
          <p:grpSpPr>
            <a:xfrm>
              <a:off x="116043" y="2117262"/>
              <a:ext cx="10940980" cy="3365736"/>
              <a:chOff x="116043" y="2117262"/>
              <a:chExt cx="10940980" cy="3365736"/>
            </a:xfrm>
          </p:grpSpPr>
          <p:sp>
            <p:nvSpPr>
              <p:cNvPr id="67" name="Arrow: Right 66">
                <a:extLst>
                  <a:ext uri="{FF2B5EF4-FFF2-40B4-BE49-F238E27FC236}">
                    <a16:creationId xmlns:a16="http://schemas.microsoft.com/office/drawing/2014/main" id="{D3BF168B-6239-AA95-2594-080AB342CE62}"/>
                  </a:ext>
                </a:extLst>
              </p:cNvPr>
              <p:cNvSpPr/>
              <p:nvPr/>
            </p:nvSpPr>
            <p:spPr>
              <a:xfrm>
                <a:off x="1426726" y="4792403"/>
                <a:ext cx="9630297" cy="344560"/>
              </a:xfrm>
              <a:prstGeom prst="rightArrow">
                <a:avLst>
                  <a:gd name="adj1" fmla="val 50000"/>
                  <a:gd name="adj2" fmla="val 5208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B388A95-815A-4D69-26CB-09C5A3FCA15B}"/>
                  </a:ext>
                </a:extLst>
              </p:cNvPr>
              <p:cNvSpPr txBox="1"/>
              <p:nvPr/>
            </p:nvSpPr>
            <p:spPr>
              <a:xfrm>
                <a:off x="1962173" y="3382797"/>
                <a:ext cx="222619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285750" indent="-285750" algn="r" rtl="1">
                  <a:buFontTx/>
                  <a:buChar char="-"/>
                  <a:defRPr sz="15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B Nazanin" panose="00000400000000000000" pitchFamily="2" charset="-78"/>
                  </a:defRPr>
                </a:lvl1pPr>
              </a:lstStyle>
              <a:p>
                <a:pPr marL="0" indent="0">
                  <a:buNone/>
                </a:pPr>
                <a:r>
                  <a:rPr lang="en-US" sz="1400" dirty="0"/>
                  <a:t>  </a:t>
                </a:r>
                <a:r>
                  <a:rPr lang="fa-IR" sz="1400" dirty="0"/>
                  <a:t>تهیه لیسانس و </a:t>
                </a:r>
                <a:r>
                  <a:rPr lang="en-US" sz="1400" dirty="0"/>
                  <a:t>PDP</a:t>
                </a:r>
                <a:r>
                  <a:rPr lang="fa-IR" sz="1400" dirty="0"/>
                  <a:t> </a:t>
                </a:r>
                <a:r>
                  <a:rPr lang="en-US" sz="1400" dirty="0"/>
                  <a:t> </a:t>
                </a:r>
                <a:r>
                  <a:rPr lang="fa-IR" sz="1400" dirty="0"/>
                  <a:t>واحد </a:t>
                </a:r>
                <a:r>
                  <a:rPr lang="en-US" sz="1400" dirty="0"/>
                  <a:t>PDH</a:t>
                </a:r>
              </a:p>
            </p:txBody>
          </p:sp>
          <p:sp>
            <p:nvSpPr>
              <p:cNvPr id="69" name="Flowchart: Connector 68">
                <a:extLst>
                  <a:ext uri="{FF2B5EF4-FFF2-40B4-BE49-F238E27FC236}">
                    <a16:creationId xmlns:a16="http://schemas.microsoft.com/office/drawing/2014/main" id="{4E29F937-66CC-148B-00E6-4CFF72DD0B97}"/>
                  </a:ext>
                </a:extLst>
              </p:cNvPr>
              <p:cNvSpPr/>
              <p:nvPr/>
            </p:nvSpPr>
            <p:spPr>
              <a:xfrm>
                <a:off x="5165968" y="4890696"/>
                <a:ext cx="166461" cy="174172"/>
              </a:xfrm>
              <a:prstGeom prst="flowChartConnecto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Flowchart: Connector 69">
                <a:extLst>
                  <a:ext uri="{FF2B5EF4-FFF2-40B4-BE49-F238E27FC236}">
                    <a16:creationId xmlns:a16="http://schemas.microsoft.com/office/drawing/2014/main" id="{EEB322E2-5020-BDE9-A4FB-90A812C9DFAD}"/>
                  </a:ext>
                </a:extLst>
              </p:cNvPr>
              <p:cNvSpPr/>
              <p:nvPr/>
            </p:nvSpPr>
            <p:spPr>
              <a:xfrm>
                <a:off x="8503331" y="4876173"/>
                <a:ext cx="166461" cy="174172"/>
              </a:xfrm>
              <a:prstGeom prst="flowChartConnecto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9B8CE55-1890-0A19-5F9B-1FB363CDCDFC}"/>
                  </a:ext>
                </a:extLst>
              </p:cNvPr>
              <p:cNvSpPr txBox="1"/>
              <p:nvPr/>
            </p:nvSpPr>
            <p:spPr>
              <a:xfrm>
                <a:off x="3973205" y="3828618"/>
                <a:ext cx="226242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1400" dirty="0">
                    <a:latin typeface="Times New Roman" panose="02020603050405020304" pitchFamily="18" charset="0"/>
                    <a:ea typeface="Calibri" panose="020F0502020204030204" pitchFamily="34" charset="0"/>
                    <a:cs typeface="B Nazanin" panose="00000400000000000000" pitchFamily="2" charset="-78"/>
                  </a:rPr>
                  <a:t>قرارداد اجاره زمین طرح</a:t>
                </a:r>
                <a:endParaRPr lang="en-US" sz="1400" dirty="0"/>
              </a:p>
            </p:txBody>
          </p:sp>
          <p:cxnSp>
            <p:nvCxnSpPr>
              <p:cNvPr id="72" name="Connector: Elbow 71">
                <a:extLst>
                  <a:ext uri="{FF2B5EF4-FFF2-40B4-BE49-F238E27FC236}">
                    <a16:creationId xmlns:a16="http://schemas.microsoft.com/office/drawing/2014/main" id="{FDFF07D7-5C75-67E2-054E-6B0307AF968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898223" y="4549787"/>
                <a:ext cx="691304" cy="4589"/>
              </a:xfrm>
              <a:prstGeom prst="bentConnector3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B02E4DF-2D04-09F8-D681-4003F116FB32}"/>
                  </a:ext>
                </a:extLst>
              </p:cNvPr>
              <p:cNvSpPr txBox="1"/>
              <p:nvPr/>
            </p:nvSpPr>
            <p:spPr>
              <a:xfrm>
                <a:off x="4781597" y="5095648"/>
                <a:ext cx="9291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dirty="0">
                    <a:latin typeface="Times New Roman" panose="02020603050405020304" pitchFamily="18" charset="0"/>
                    <a:cs typeface="B Nazanin" panose="00000400000000000000" pitchFamily="2" charset="-78"/>
                  </a:rPr>
                  <a:t>1402/07</a:t>
                </a:r>
                <a:endParaRPr lang="en-US" dirty="0"/>
              </a:p>
            </p:txBody>
          </p:sp>
          <p:sp>
            <p:nvSpPr>
              <p:cNvPr id="74" name="Flowchart: Connector 73">
                <a:extLst>
                  <a:ext uri="{FF2B5EF4-FFF2-40B4-BE49-F238E27FC236}">
                    <a16:creationId xmlns:a16="http://schemas.microsoft.com/office/drawing/2014/main" id="{B84F4723-9363-F6CE-69B1-64EF57D9ED9F}"/>
                  </a:ext>
                </a:extLst>
              </p:cNvPr>
              <p:cNvSpPr/>
              <p:nvPr/>
            </p:nvSpPr>
            <p:spPr>
              <a:xfrm>
                <a:off x="1689838" y="4886640"/>
                <a:ext cx="166461" cy="174172"/>
              </a:xfrm>
              <a:prstGeom prst="flowChartConnecto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4585F74-BBE6-E5EE-C4D4-C731D3771825}"/>
                  </a:ext>
                </a:extLst>
              </p:cNvPr>
              <p:cNvSpPr txBox="1"/>
              <p:nvPr/>
            </p:nvSpPr>
            <p:spPr>
              <a:xfrm>
                <a:off x="1325316" y="5113666"/>
                <a:ext cx="9092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dirty="0">
                    <a:latin typeface="Times New Roman" panose="02020603050405020304" pitchFamily="18" charset="0"/>
                    <a:cs typeface="B Nazanin" panose="00000400000000000000" pitchFamily="2" charset="-78"/>
                  </a:rPr>
                  <a:t>1400/08</a:t>
                </a:r>
                <a:endParaRPr lang="en-US" dirty="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CE48281-A3A7-5966-8AE8-2554052265A6}"/>
                  </a:ext>
                </a:extLst>
              </p:cNvPr>
              <p:cNvSpPr txBox="1"/>
              <p:nvPr/>
            </p:nvSpPr>
            <p:spPr>
              <a:xfrm>
                <a:off x="116043" y="2447894"/>
                <a:ext cx="276073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r" rtl="1">
                  <a:buFontTx/>
                  <a:buChar char="-"/>
                </a:pPr>
                <a:r>
                  <a:rPr lang="fa-IR" sz="1400" dirty="0">
                    <a:latin typeface="Times New Roman" panose="02020603050405020304" pitchFamily="18" charset="0"/>
                    <a:ea typeface="Calibri" panose="020F0502020204030204" pitchFamily="34" charset="0"/>
                    <a:cs typeface="B Nazanin" panose="00000400000000000000" pitchFamily="2" charset="-78"/>
                  </a:rPr>
                  <a:t>اخذ جواز تاسیس</a:t>
                </a:r>
              </a:p>
              <a:p>
                <a:pPr marL="285750" indent="-285750" algn="r" rtl="1">
                  <a:buFontTx/>
                  <a:buChar char="-"/>
                </a:pPr>
                <a:r>
                  <a:rPr lang="fa-IR" sz="1400" dirty="0">
                    <a:latin typeface="Times New Roman" panose="02020603050405020304" pitchFamily="18" charset="0"/>
                    <a:cs typeface="B Nazanin" panose="00000400000000000000" pitchFamily="2" charset="-78"/>
                  </a:rPr>
                  <a:t>نسخه نهایی گزارش امکانسنجی</a:t>
                </a:r>
                <a:endParaRPr lang="en-US" sz="1400" dirty="0"/>
              </a:p>
            </p:txBody>
          </p:sp>
          <p:cxnSp>
            <p:nvCxnSpPr>
              <p:cNvPr id="77" name="Connector: Elbow 76">
                <a:extLst>
                  <a:ext uri="{FF2B5EF4-FFF2-40B4-BE49-F238E27FC236}">
                    <a16:creationId xmlns:a16="http://schemas.microsoft.com/office/drawing/2014/main" id="{4FFD01FF-9F10-CBF6-A9A9-A0BE9B7A111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843628" y="3937649"/>
                <a:ext cx="1867624" cy="4973"/>
              </a:xfrm>
              <a:prstGeom prst="bentConnector3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Flowchart: Connector 77">
                <a:extLst>
                  <a:ext uri="{FF2B5EF4-FFF2-40B4-BE49-F238E27FC236}">
                    <a16:creationId xmlns:a16="http://schemas.microsoft.com/office/drawing/2014/main" id="{08EF1B2F-081D-75F8-402E-2C00D8D97441}"/>
                  </a:ext>
                </a:extLst>
              </p:cNvPr>
              <p:cNvSpPr/>
              <p:nvPr/>
            </p:nvSpPr>
            <p:spPr>
              <a:xfrm>
                <a:off x="2894918" y="4877996"/>
                <a:ext cx="166461" cy="174172"/>
              </a:xfrm>
              <a:prstGeom prst="flowChartConnecto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5BC3CB2-3B40-7562-9121-FEED1C9D6A11}"/>
                  </a:ext>
                </a:extLst>
              </p:cNvPr>
              <p:cNvSpPr txBox="1"/>
              <p:nvPr/>
            </p:nvSpPr>
            <p:spPr>
              <a:xfrm>
                <a:off x="2482154" y="5095648"/>
                <a:ext cx="9092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dirty="0">
                    <a:latin typeface="Times New Roman" panose="02020603050405020304" pitchFamily="18" charset="0"/>
                    <a:cs typeface="B Nazanin" panose="00000400000000000000" pitchFamily="2" charset="-78"/>
                  </a:rPr>
                  <a:t>1401/04</a:t>
                </a:r>
                <a:endParaRPr lang="en-US" dirty="0"/>
              </a:p>
            </p:txBody>
          </p:sp>
          <p:cxnSp>
            <p:nvCxnSpPr>
              <p:cNvPr id="80" name="Connector: Elbow 79">
                <a:extLst>
                  <a:ext uri="{FF2B5EF4-FFF2-40B4-BE49-F238E27FC236}">
                    <a16:creationId xmlns:a16="http://schemas.microsoft.com/office/drawing/2014/main" id="{F22D4872-58ED-24D5-A9DF-B9CA378A9B0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12814" y="4292816"/>
                <a:ext cx="1147517" cy="4974"/>
              </a:xfrm>
              <a:prstGeom prst="bentConnector3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A818F44-0664-04EF-5B0F-91F34032CE5A}"/>
                  </a:ext>
                </a:extLst>
              </p:cNvPr>
              <p:cNvSpPr txBox="1"/>
              <p:nvPr/>
            </p:nvSpPr>
            <p:spPr>
              <a:xfrm>
                <a:off x="2158071" y="2117262"/>
                <a:ext cx="307778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285750" indent="-285750" algn="r" rtl="1">
                  <a:buFontTx/>
                  <a:buChar char="-"/>
                  <a:defRPr sz="15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B Nazanin" panose="00000400000000000000" pitchFamily="2" charset="-78"/>
                  </a:defRPr>
                </a:lvl1pPr>
              </a:lstStyle>
              <a:p>
                <a:r>
                  <a:rPr lang="fa-IR" sz="1400" dirty="0"/>
                  <a:t>قرارداد آماده سازی زمین</a:t>
                </a:r>
              </a:p>
              <a:p>
                <a:r>
                  <a:rPr lang="fa-IR" sz="1400" dirty="0"/>
                  <a:t>قرارداد </a:t>
                </a:r>
                <a:r>
                  <a:rPr lang="en-US" sz="1400" dirty="0"/>
                  <a:t>EPs</a:t>
                </a:r>
                <a:r>
                  <a:rPr lang="fa-IR" sz="1400" dirty="0"/>
                  <a:t> واحد  </a:t>
                </a:r>
                <a:r>
                  <a:rPr lang="en-US" sz="1400" dirty="0"/>
                  <a:t>PDH</a:t>
                </a:r>
              </a:p>
            </p:txBody>
          </p:sp>
          <p:sp>
            <p:nvSpPr>
              <p:cNvPr id="82" name="Flowchart: Connector 81">
                <a:extLst>
                  <a:ext uri="{FF2B5EF4-FFF2-40B4-BE49-F238E27FC236}">
                    <a16:creationId xmlns:a16="http://schemas.microsoft.com/office/drawing/2014/main" id="{C2A4E6E1-84F5-D756-A9A2-BBF323FBBFB6}"/>
                  </a:ext>
                </a:extLst>
              </p:cNvPr>
              <p:cNvSpPr/>
              <p:nvPr/>
            </p:nvSpPr>
            <p:spPr>
              <a:xfrm>
                <a:off x="4195941" y="4897177"/>
                <a:ext cx="166461" cy="174172"/>
              </a:xfrm>
              <a:prstGeom prst="flowChartConnecto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6830F3-225F-C2B2-F9C0-614E114D80B7}"/>
                  </a:ext>
                </a:extLst>
              </p:cNvPr>
              <p:cNvSpPr txBox="1"/>
              <p:nvPr/>
            </p:nvSpPr>
            <p:spPr>
              <a:xfrm>
                <a:off x="3722514" y="5090506"/>
                <a:ext cx="92914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dirty="0">
                    <a:latin typeface="Times New Roman" panose="02020603050405020304" pitchFamily="18" charset="0"/>
                    <a:cs typeface="B Nazanin" panose="00000400000000000000" pitchFamily="2" charset="-78"/>
                  </a:rPr>
                  <a:t>1402/03</a:t>
                </a:r>
                <a:endParaRPr lang="en-US" dirty="0"/>
              </a:p>
            </p:txBody>
          </p:sp>
          <p:cxnSp>
            <p:nvCxnSpPr>
              <p:cNvPr id="84" name="Connector: Elbow 83">
                <a:extLst>
                  <a:ext uri="{FF2B5EF4-FFF2-40B4-BE49-F238E27FC236}">
                    <a16:creationId xmlns:a16="http://schemas.microsoft.com/office/drawing/2014/main" id="{393D4F40-D8FC-4B57-D863-624070D5D99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3171964" y="3796535"/>
                <a:ext cx="2196364" cy="7369"/>
              </a:xfrm>
              <a:prstGeom prst="bentConnector3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FC8E2BA-0094-9265-E5C4-15EB4580260C}"/>
                  </a:ext>
                </a:extLst>
              </p:cNvPr>
              <p:cNvSpPr txBox="1"/>
              <p:nvPr/>
            </p:nvSpPr>
            <p:spPr>
              <a:xfrm>
                <a:off x="5305342" y="3256974"/>
                <a:ext cx="161804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285750" indent="-285750" algn="r" rtl="1">
                  <a:buFontTx/>
                  <a:buChar char="-"/>
                  <a:defRPr sz="15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B Nazanin" panose="00000400000000000000" pitchFamily="2" charset="-78"/>
                  </a:defRPr>
                </a:lvl1pPr>
              </a:lstStyle>
              <a:p>
                <a:pPr marL="0" indent="0">
                  <a:buNone/>
                </a:pPr>
                <a:r>
                  <a:rPr lang="fa-IR" sz="1400" dirty="0"/>
                  <a:t>قرارداد مدیریت طرح</a:t>
                </a:r>
                <a:endParaRPr lang="en-US" sz="1400" dirty="0"/>
              </a:p>
            </p:txBody>
          </p:sp>
          <p:sp>
            <p:nvSpPr>
              <p:cNvPr id="86" name="Flowchart: Connector 85">
                <a:extLst>
                  <a:ext uri="{FF2B5EF4-FFF2-40B4-BE49-F238E27FC236}">
                    <a16:creationId xmlns:a16="http://schemas.microsoft.com/office/drawing/2014/main" id="{9B3BD6C5-8575-C77F-A774-92B7659EA96E}"/>
                  </a:ext>
                </a:extLst>
              </p:cNvPr>
              <p:cNvSpPr/>
              <p:nvPr/>
            </p:nvSpPr>
            <p:spPr>
              <a:xfrm>
                <a:off x="6129646" y="4881090"/>
                <a:ext cx="166461" cy="174172"/>
              </a:xfrm>
              <a:prstGeom prst="flowChartConnecto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709AF77D-D5B9-D64A-3E85-D154F28FA209}"/>
                  </a:ext>
                </a:extLst>
              </p:cNvPr>
              <p:cNvSpPr txBox="1"/>
              <p:nvPr/>
            </p:nvSpPr>
            <p:spPr>
              <a:xfrm>
                <a:off x="5767541" y="5090506"/>
                <a:ext cx="9092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dirty="0">
                    <a:latin typeface="Times New Roman" panose="02020603050405020304" pitchFamily="18" charset="0"/>
                    <a:cs typeface="B Nazanin" panose="00000400000000000000" pitchFamily="2" charset="-78"/>
                  </a:rPr>
                  <a:t>1402/08</a:t>
                </a:r>
                <a:endParaRPr lang="en-US" dirty="0"/>
              </a:p>
            </p:txBody>
          </p:sp>
          <p:cxnSp>
            <p:nvCxnSpPr>
              <p:cNvPr id="88" name="Connector: Elbow 87">
                <a:extLst>
                  <a:ext uri="{FF2B5EF4-FFF2-40B4-BE49-F238E27FC236}">
                    <a16:creationId xmlns:a16="http://schemas.microsoft.com/office/drawing/2014/main" id="{4BADDD1D-2767-E6DB-A85E-24D4433061F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569135" y="4242189"/>
                <a:ext cx="1259829" cy="3688"/>
              </a:xfrm>
              <a:prstGeom prst="bentConnector3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0698DA4-3B26-62A3-6DC5-B91543CFFB60}"/>
                  </a:ext>
                </a:extLst>
              </p:cNvPr>
              <p:cNvSpPr txBox="1"/>
              <p:nvPr/>
            </p:nvSpPr>
            <p:spPr>
              <a:xfrm>
                <a:off x="6393072" y="2759604"/>
                <a:ext cx="212064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fa-IR" sz="1400" dirty="0">
                    <a:latin typeface="Times New Roman" panose="02020603050405020304" pitchFamily="18" charset="0"/>
                    <a:ea typeface="Calibri" panose="020F0502020204030204" pitchFamily="34" charset="0"/>
                    <a:cs typeface="B Nazanin" panose="00000400000000000000" pitchFamily="2" charset="-78"/>
                  </a:rPr>
                  <a:t>تمدید </a:t>
                </a:r>
                <a:r>
                  <a:rPr lang="fa-IR" sz="1400" dirty="0">
                    <a:latin typeface="Times New Roman" panose="02020603050405020304" pitchFamily="18" charset="0"/>
                    <a:cs typeface="B Nazanin" panose="00000400000000000000" pitchFamily="2" charset="-78"/>
                  </a:rPr>
                  <a:t>موافقت</a:t>
                </a:r>
                <a:r>
                  <a:rPr lang="fa-IR" sz="1400" dirty="0">
                    <a:latin typeface="Times New Roman" panose="02020603050405020304" pitchFamily="18" charset="0"/>
                    <a:ea typeface="Calibri" panose="020F0502020204030204" pitchFamily="34" charset="0"/>
                    <a:cs typeface="B Nazanin" panose="00000400000000000000" pitchFamily="2" charset="-78"/>
                  </a:rPr>
                  <a:t> اصولی</a:t>
                </a:r>
                <a:endParaRPr lang="en-US" sz="1400" dirty="0"/>
              </a:p>
            </p:txBody>
          </p:sp>
          <p:sp>
            <p:nvSpPr>
              <p:cNvPr id="90" name="Flowchart: Connector 89">
                <a:extLst>
                  <a:ext uri="{FF2B5EF4-FFF2-40B4-BE49-F238E27FC236}">
                    <a16:creationId xmlns:a16="http://schemas.microsoft.com/office/drawing/2014/main" id="{CB42320A-95B9-ABC5-37DB-829F70800727}"/>
                  </a:ext>
                </a:extLst>
              </p:cNvPr>
              <p:cNvSpPr/>
              <p:nvPr/>
            </p:nvSpPr>
            <p:spPr>
              <a:xfrm>
                <a:off x="7374138" y="4897084"/>
                <a:ext cx="166461" cy="174172"/>
              </a:xfrm>
              <a:prstGeom prst="flowChartConnector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564B017-BB7A-4401-7E73-843097C68E07}"/>
                  </a:ext>
                </a:extLst>
              </p:cNvPr>
              <p:cNvSpPr txBox="1"/>
              <p:nvPr/>
            </p:nvSpPr>
            <p:spPr>
              <a:xfrm>
                <a:off x="6970487" y="5082948"/>
                <a:ext cx="10234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dirty="0">
                    <a:latin typeface="Times New Roman" panose="02020603050405020304" pitchFamily="18" charset="0"/>
                    <a:cs typeface="B Nazanin" panose="00000400000000000000" pitchFamily="2" charset="-78"/>
                  </a:rPr>
                  <a:t>1402/10</a:t>
                </a:r>
                <a:endParaRPr lang="en-US" dirty="0"/>
              </a:p>
            </p:txBody>
          </p:sp>
          <p:cxnSp>
            <p:nvCxnSpPr>
              <p:cNvPr id="92" name="Connector: Elbow 91">
                <a:extLst>
                  <a:ext uri="{FF2B5EF4-FFF2-40B4-BE49-F238E27FC236}">
                    <a16:creationId xmlns:a16="http://schemas.microsoft.com/office/drawing/2014/main" id="{225C1D21-2A58-D385-CA55-600EE626F61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6557720" y="4012423"/>
                <a:ext cx="1791831" cy="482"/>
              </a:xfrm>
              <a:prstGeom prst="bentConnector3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FC2CA43-F1F6-45B1-256C-694CFC754D58}"/>
                  </a:ext>
                </a:extLst>
              </p:cNvPr>
              <p:cNvSpPr txBox="1"/>
              <p:nvPr/>
            </p:nvSpPr>
            <p:spPr>
              <a:xfrm>
                <a:off x="8135780" y="5095648"/>
                <a:ext cx="9092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a-IR" dirty="0">
                    <a:latin typeface="Times New Roman" panose="02020603050405020304" pitchFamily="18" charset="0"/>
                    <a:cs typeface="B Nazanin" panose="00000400000000000000" pitchFamily="2" charset="-78"/>
                  </a:rPr>
                  <a:t>1403/03</a:t>
                </a:r>
                <a:endParaRPr lang="en-US" dirty="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41D013B-2691-6C74-4E46-7C96A9943472}"/>
                  </a:ext>
                </a:extLst>
              </p:cNvPr>
              <p:cNvSpPr txBox="1"/>
              <p:nvPr/>
            </p:nvSpPr>
            <p:spPr>
              <a:xfrm>
                <a:off x="7633244" y="3280690"/>
                <a:ext cx="187167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285750" indent="-285750" algn="r" rtl="1">
                  <a:buFontTx/>
                  <a:buChar char="-"/>
                  <a:defRPr sz="15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B Nazanin" panose="00000400000000000000" pitchFamily="2" charset="-78"/>
                  </a:defRPr>
                </a:lvl1pPr>
              </a:lstStyle>
              <a:p>
                <a:pPr marL="0" indent="0" algn="ctr">
                  <a:buNone/>
                </a:pPr>
                <a:r>
                  <a:rPr lang="fa-IR" sz="1400" dirty="0"/>
                  <a:t>انتخاب سازندگان</a:t>
                </a:r>
                <a:r>
                  <a:rPr lang="en-US" sz="1400" dirty="0"/>
                  <a:t> </a:t>
                </a:r>
                <a:r>
                  <a:rPr lang="fa-IR" sz="1400" dirty="0"/>
                  <a:t>تجهیزات دیر تحویل واحد </a:t>
                </a:r>
                <a:r>
                  <a:rPr lang="en-US" sz="1400" dirty="0"/>
                  <a:t>PDH</a:t>
                </a:r>
              </a:p>
            </p:txBody>
          </p:sp>
          <p:cxnSp>
            <p:nvCxnSpPr>
              <p:cNvPr id="95" name="Connector: Elbow 94">
                <a:extLst>
                  <a:ext uri="{FF2B5EF4-FFF2-40B4-BE49-F238E27FC236}">
                    <a16:creationId xmlns:a16="http://schemas.microsoft.com/office/drawing/2014/main" id="{C961A102-4561-78E7-A4E0-DEEF68546E1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8129290" y="4417875"/>
                <a:ext cx="890980" cy="11394"/>
              </a:xfrm>
              <a:prstGeom prst="bentConnector3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A4D09CF8-82D3-448B-8994-500AC974226F}"/>
                </a:ext>
              </a:extLst>
            </p:cNvPr>
            <p:cNvSpPr/>
            <p:nvPr/>
          </p:nvSpPr>
          <p:spPr>
            <a:xfrm>
              <a:off x="10019715" y="4877996"/>
              <a:ext cx="166461" cy="174172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79E335-4E8F-4C5D-B7B5-8412D37237AB}"/>
                </a:ext>
              </a:extLst>
            </p:cNvPr>
            <p:cNvSpPr txBox="1"/>
            <p:nvPr/>
          </p:nvSpPr>
          <p:spPr>
            <a:xfrm>
              <a:off x="9648334" y="5090506"/>
              <a:ext cx="9092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a-IR" dirty="0">
                  <a:latin typeface="Times New Roman" panose="02020603050405020304" pitchFamily="18" charset="0"/>
                  <a:cs typeface="B Nazanin" panose="00000400000000000000" pitchFamily="2" charset="-78"/>
                </a:rPr>
                <a:t>1403/05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23FC69-DE7C-45DF-884E-57291D2A1766}"/>
                </a:ext>
              </a:extLst>
            </p:cNvPr>
            <p:cNvSpPr txBox="1"/>
            <p:nvPr/>
          </p:nvSpPr>
          <p:spPr>
            <a:xfrm>
              <a:off x="9422587" y="2739481"/>
              <a:ext cx="135911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 algn="r" rtl="1">
                <a:buFontTx/>
                <a:buChar char="-"/>
                <a:defRPr sz="15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Nazanin" panose="00000400000000000000" pitchFamily="2" charset="-78"/>
                </a:defRPr>
              </a:lvl1pPr>
            </a:lstStyle>
            <a:p>
              <a:pPr marL="0" indent="0">
                <a:buNone/>
              </a:pPr>
              <a:r>
                <a:rPr lang="fa-IR" sz="1400" dirty="0"/>
                <a:t>قرارداد مهندسی </a:t>
              </a:r>
              <a:r>
                <a:rPr lang="en-US" sz="1400" dirty="0"/>
                <a:t>PP</a:t>
              </a:r>
            </a:p>
          </p:txBody>
        </p: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D239DBC1-3D9F-4BDC-9229-EBF0C71EB69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187175" y="3962225"/>
              <a:ext cx="1830738" cy="804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1389BC-18AC-420B-B12B-AF50217B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23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خلاصه اقدامات انجام شده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69C608-FC80-D4B3-DE5A-386ACC33809D}"/>
              </a:ext>
            </a:extLst>
          </p:cNvPr>
          <p:cNvSpPr txBox="1"/>
          <p:nvPr/>
        </p:nvSpPr>
        <p:spPr>
          <a:xfrm>
            <a:off x="422030" y="1040917"/>
            <a:ext cx="10976255" cy="3167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a-IR" sz="22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اخذ لیسانس </a:t>
            </a:r>
            <a:r>
              <a:rPr lang="fa-IR" sz="22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و مهندسی پایه واحد </a:t>
            </a:r>
            <a:r>
              <a:rPr lang="en-US" sz="22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PDH</a:t>
            </a:r>
            <a:r>
              <a:rPr lang="fa-IR" sz="22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از شرکت </a:t>
            </a:r>
            <a:r>
              <a:rPr lang="en-US" sz="2220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UOP</a:t>
            </a:r>
            <a:endParaRPr lang="fa-IR" sz="2220" dirty="0"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marR="0" indent="-34290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a-IR" sz="22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انعقاد قرارداد </a:t>
            </a:r>
            <a:r>
              <a:rPr lang="fa-IR" sz="22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خدمات مهندسی تفصیلی و خدمات خرید واحد </a:t>
            </a:r>
            <a:r>
              <a:rPr lang="en-US" sz="22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PDH</a:t>
            </a:r>
            <a:endParaRPr lang="fa-IR" sz="2220" dirty="0"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marR="0" indent="-34290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a-IR" sz="22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انعقاد قرارد</a:t>
            </a:r>
            <a:r>
              <a:rPr lang="fa-IR" sz="2220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اد </a:t>
            </a:r>
            <a:r>
              <a:rPr lang="fa-IR" sz="222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نظارت سایت و مدیریت </a:t>
            </a:r>
            <a:r>
              <a:rPr lang="fa-IR" sz="2220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طرح</a:t>
            </a:r>
            <a:endParaRPr lang="fa-IR" sz="2220" dirty="0"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marR="0" indent="-34290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a-IR" sz="22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انجام مذاکرات </a:t>
            </a:r>
            <a:r>
              <a:rPr lang="fa-IR" sz="22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در خصوص تامین آب و برق </a:t>
            </a:r>
            <a:r>
              <a:rPr lang="fa-IR" sz="2220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پروژه</a:t>
            </a:r>
            <a:endParaRPr lang="fa-IR" sz="222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marR="0" indent="-34290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a-IR" sz="2220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انعقاد قرارداد </a:t>
            </a:r>
            <a:r>
              <a:rPr lang="fa-IR" sz="222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انجام مطالعات </a:t>
            </a:r>
            <a:r>
              <a:rPr lang="en-US" sz="222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PDP</a:t>
            </a:r>
            <a:r>
              <a:rPr lang="fa-IR" sz="222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، مهندسی پایه و تفصیلی و خدمات خرید واحد </a:t>
            </a:r>
            <a:r>
              <a:rPr lang="en-US" sz="2220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PP</a:t>
            </a:r>
            <a:endParaRPr lang="fa-IR" sz="2220" dirty="0"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marR="0" indent="-34290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a-IR" sz="222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اخذ پیشنهاد </a:t>
            </a:r>
            <a:r>
              <a:rPr lang="fa-IR" sz="222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فنی انجام </a:t>
            </a:r>
            <a:r>
              <a:rPr lang="fa-IR" sz="222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مطالعات </a:t>
            </a:r>
            <a:r>
              <a:rPr lang="en-US" sz="222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PDP</a:t>
            </a:r>
            <a:r>
              <a:rPr lang="fa-IR" sz="222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، مهندسی پایه و تفصیلی واحد </a:t>
            </a:r>
            <a:r>
              <a:rPr lang="en-US" sz="2220" dirty="0" smtClean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ACN</a:t>
            </a:r>
            <a:endParaRPr lang="fa-IR" sz="2220" dirty="0"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44EA7-7245-43B4-BA02-DC8E622F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2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مجوزهای اصلی طرح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A14BCE0-6C01-3BBE-E451-5BD7D293F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137429"/>
              </p:ext>
            </p:extLst>
          </p:nvPr>
        </p:nvGraphicFramePr>
        <p:xfrm>
          <a:off x="496389" y="1147102"/>
          <a:ext cx="11203911" cy="503925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612995">
                  <a:extLst>
                    <a:ext uri="{9D8B030D-6E8A-4147-A177-3AD203B41FA5}">
                      <a16:colId xmlns:a16="http://schemas.microsoft.com/office/drawing/2014/main" val="3696521093"/>
                    </a:ext>
                  </a:extLst>
                </a:gridCol>
                <a:gridCol w="6968930">
                  <a:extLst>
                    <a:ext uri="{9D8B030D-6E8A-4147-A177-3AD203B41FA5}">
                      <a16:colId xmlns:a16="http://schemas.microsoft.com/office/drawing/2014/main" val="636376850"/>
                    </a:ext>
                  </a:extLst>
                </a:gridCol>
                <a:gridCol w="1814109">
                  <a:extLst>
                    <a:ext uri="{9D8B030D-6E8A-4147-A177-3AD203B41FA5}">
                      <a16:colId xmlns:a16="http://schemas.microsoft.com/office/drawing/2014/main" val="4186388366"/>
                    </a:ext>
                  </a:extLst>
                </a:gridCol>
                <a:gridCol w="1807877">
                  <a:extLst>
                    <a:ext uri="{9D8B030D-6E8A-4147-A177-3AD203B41FA5}">
                      <a16:colId xmlns:a16="http://schemas.microsoft.com/office/drawing/2014/main" val="17535219"/>
                    </a:ext>
                  </a:extLst>
                </a:gridCol>
              </a:tblGrid>
              <a:tr h="55077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ردیف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موضوع مجوز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شماره نامه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ar-SA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/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ar-SA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آخرین وضعیت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تاریخ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807282"/>
                  </a:ext>
                </a:extLst>
              </a:tr>
              <a:tr h="49637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موافقت اصولی وزارت نفت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م/ب/269267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</a:t>
                      </a: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400</a:t>
                      </a:r>
                      <a:r>
                        <a:rPr lang="ar-S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/04/1</a:t>
                      </a: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1895318"/>
                  </a:ext>
                </a:extLst>
              </a:tr>
              <a:tr h="49637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60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اخذ جواز تاسیس (موافقت اصولی سرمایه گذاری)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66689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1400</a:t>
                      </a:r>
                      <a:r>
                        <a:rPr lang="ar-S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/08/</a:t>
                      </a: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05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0691397"/>
                  </a:ext>
                </a:extLst>
              </a:tr>
              <a:tr h="49637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algn="justLow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انعقاد قرارداد 10 ساله خوراک با شرکت مجتمع گازی پارس جنوبی از ابتدای سال 1404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99/0063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</a:t>
                      </a: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400</a:t>
                      </a:r>
                      <a:r>
                        <a:rPr lang="ar-S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/02/1</a:t>
                      </a: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3408988"/>
                  </a:ext>
                </a:extLst>
              </a:tr>
              <a:tr h="49637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algn="justLow" defTabSz="914400" rtl="1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برداشت آب دریا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36689/1200/24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1401/03/29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8845994"/>
                  </a:ext>
                </a:extLst>
              </a:tr>
              <a:tr h="49637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algn="justLow" defTabSz="914400" rtl="1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تامین آب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173-1401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1401/07/09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513103"/>
                  </a:ext>
                </a:extLst>
              </a:tr>
              <a:tr h="49637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marR="0" algn="justLow" defTabSz="914400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Nazanin" panose="00000400000000000000" pitchFamily="2" charset="-78"/>
                        </a:rPr>
                        <a:t>مطالعات امکان‌سنجی فنی اقتصادی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---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1400</a:t>
                      </a:r>
                      <a:r>
                        <a:rPr lang="ar-SA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/08/</a:t>
                      </a: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5410" marR="65410" marT="0" marB="0" anchor="ctr"/>
                </a:tc>
                <a:extLst>
                  <a:ext uri="{0D108BD9-81ED-4DB2-BD59-A6C34878D82A}">
                    <a16:rowId xmlns:a16="http://schemas.microsoft.com/office/drawing/2014/main" val="528923844"/>
                  </a:ext>
                </a:extLst>
              </a:tr>
              <a:tr h="50740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marR="0" algn="justLow" defTabSz="914400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مجوز فعالیت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marR="0" algn="ctr" defTabSz="914400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---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1402</a:t>
                      </a:r>
                      <a:r>
                        <a:rPr lang="ar-SA" sz="180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/0</a:t>
                      </a:r>
                      <a:r>
                        <a:rPr lang="fa-IR" sz="180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4</a:t>
                      </a:r>
                      <a:r>
                        <a:rPr lang="ar-SA" sz="180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/</a:t>
                      </a:r>
                      <a:r>
                        <a:rPr lang="fa-IR" sz="180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15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extLst>
                  <a:ext uri="{0D108BD9-81ED-4DB2-BD59-A6C34878D82A}">
                    <a16:rowId xmlns:a16="http://schemas.microsoft.com/office/drawing/2014/main" val="174838164"/>
                  </a:ext>
                </a:extLst>
              </a:tr>
              <a:tr h="49637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tx1"/>
                          </a:solidFill>
                          <a:effectLst/>
                          <a:cs typeface="B Nazanin" panose="00000400000000000000" pitchFamily="2" charset="-78"/>
                        </a:rPr>
                        <a:t>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marR="0" algn="justLow" defTabSz="914400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Nazanin" panose="00000400000000000000" pitchFamily="2" charset="-78"/>
                        </a:rPr>
                        <a:t>انعقاد قرارداد سوخت</a:t>
                      </a:r>
                      <a:r>
                        <a:rPr lang="fa-IR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Nazanin" panose="00000400000000000000" pitchFamily="2" charset="-78"/>
                        </a:rPr>
                        <a:t> با </a:t>
                      </a:r>
                      <a:r>
                        <a:rPr lang="ar-SA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Nazanin" panose="00000400000000000000" pitchFamily="2" charset="-78"/>
                        </a:rPr>
                        <a:t>شرکت ملی گاز ایران 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در دست اقدام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extLst>
                  <a:ext uri="{0D108BD9-81ED-4DB2-BD59-A6C34878D82A}">
                    <a16:rowId xmlns:a16="http://schemas.microsoft.com/office/drawing/2014/main" val="1652477110"/>
                  </a:ext>
                </a:extLst>
              </a:tr>
              <a:tr h="49637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marR="0" algn="justLow" defTabSz="914400" rtl="1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محیط زیست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92534</a:t>
                      </a:r>
                      <a:endParaRPr lang="en-US" sz="18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1402/09/22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5410" marR="65410" marT="0" marB="0" anchor="ctr"/>
                </a:tc>
                <a:extLst>
                  <a:ext uri="{0D108BD9-81ED-4DB2-BD59-A6C34878D82A}">
                    <a16:rowId xmlns:a16="http://schemas.microsoft.com/office/drawing/2014/main" val="2359676535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93FEC-5B97-45DB-9B85-CD8F9F6A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355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4BD8-3681-BEED-6C7F-F82137965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1873" y="2806538"/>
            <a:ext cx="6516692" cy="1483671"/>
          </a:xfrm>
        </p:spPr>
        <p:txBody>
          <a:bodyPr>
            <a:normAutofit/>
          </a:bodyPr>
          <a:lstStyle/>
          <a:p>
            <a:pPr algn="r"/>
            <a:r>
              <a:rPr lang="fa-IR" sz="5908" b="1" dirty="0">
                <a:latin typeface="+mn-lt"/>
                <a:cs typeface="B Titr" panose="00000700000000000000" pitchFamily="2" charset="-78"/>
              </a:rPr>
              <a:t>وضعیت زمین</a:t>
            </a:r>
            <a:endParaRPr lang="en-US" sz="5908" b="1" dirty="0">
              <a:latin typeface="+mn-lt"/>
              <a:cs typeface="B Titr" panose="00000700000000000000" pitchFamily="2" charset="-78"/>
            </a:endParaRPr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7AF932FB-7201-F196-A966-78EA16522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092E6D-658A-BA8A-FBA3-C42F02F7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116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69C608-FC80-D4B3-DE5A-386ACC33809D}"/>
              </a:ext>
            </a:extLst>
          </p:cNvPr>
          <p:cNvSpPr txBox="1"/>
          <p:nvPr/>
        </p:nvSpPr>
        <p:spPr>
          <a:xfrm>
            <a:off x="7136911" y="1440437"/>
            <a:ext cx="4524938" cy="4112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پس از اخذ موافقت شرکت نفت و گاز پارس، مصوبه هیئت مدیره سازمان منطقه ویژه اقتصادی پارس و شورای راهبردی نفت، نهایتا  قراداد اجاره زمین طرح با منطقه ویژه اقتصادی انرژی پارس در مهر ماه سال 1402 منعقد </a:t>
            </a:r>
            <a:r>
              <a:rPr lang="fa-IR" sz="22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و عملیات آماده سازی زمین در قالب سه قرارداد در دست انجام است</a:t>
            </a:r>
            <a:r>
              <a:rPr lang="fa-IR" sz="2200" dirty="0">
                <a:latin typeface="Calibri" panose="020F0502020204030204" pitchFamily="34" charset="0"/>
                <a:cs typeface="B Nazanin" panose="00000400000000000000" pitchFamily="2" charset="-78"/>
              </a:rPr>
              <a:t>. همچنین فعالیت هایی از قبیل انجام مطالعات </a:t>
            </a:r>
            <a:r>
              <a:rPr lang="fa-IR" sz="22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ژئوتکنیک و اجرای دیوار حائل در جریان می باشند.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اقدامات صورت گرفته درخصوص زمین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rapezoid 7">
            <a:extLst>
              <a:ext uri="{FF2B5EF4-FFF2-40B4-BE49-F238E27FC236}">
                <a16:creationId xmlns:a16="http://schemas.microsoft.com/office/drawing/2014/main" id="{05322A46-32F0-4834-8348-CD744B65B402}"/>
              </a:ext>
            </a:extLst>
          </p:cNvPr>
          <p:cNvSpPr/>
          <p:nvPr/>
        </p:nvSpPr>
        <p:spPr>
          <a:xfrm rot="647500">
            <a:off x="12769833" y="3105494"/>
            <a:ext cx="6579042" cy="2368858"/>
          </a:xfrm>
          <a:custGeom>
            <a:avLst/>
            <a:gdLst>
              <a:gd name="connsiteX0" fmla="*/ 0 w 2890838"/>
              <a:gd name="connsiteY0" fmla="*/ 1131849 h 1131849"/>
              <a:gd name="connsiteX1" fmla="*/ 216059 w 2890838"/>
              <a:gd name="connsiteY1" fmla="*/ 0 h 1131849"/>
              <a:gd name="connsiteX2" fmla="*/ 2674779 w 2890838"/>
              <a:gd name="connsiteY2" fmla="*/ 0 h 1131849"/>
              <a:gd name="connsiteX3" fmla="*/ 2890838 w 2890838"/>
              <a:gd name="connsiteY3" fmla="*/ 1131849 h 1131849"/>
              <a:gd name="connsiteX4" fmla="*/ 0 w 2890838"/>
              <a:gd name="connsiteY4" fmla="*/ 1131849 h 1131849"/>
              <a:gd name="connsiteX0" fmla="*/ 0 w 2890838"/>
              <a:gd name="connsiteY0" fmla="*/ 1131849 h 1131849"/>
              <a:gd name="connsiteX1" fmla="*/ 171454 w 2890838"/>
              <a:gd name="connsiteY1" fmla="*/ 0 h 1131849"/>
              <a:gd name="connsiteX2" fmla="*/ 2674779 w 2890838"/>
              <a:gd name="connsiteY2" fmla="*/ 0 h 1131849"/>
              <a:gd name="connsiteX3" fmla="*/ 2890838 w 2890838"/>
              <a:gd name="connsiteY3" fmla="*/ 1131849 h 1131849"/>
              <a:gd name="connsiteX4" fmla="*/ 0 w 2890838"/>
              <a:gd name="connsiteY4" fmla="*/ 1131849 h 1131849"/>
              <a:gd name="connsiteX0" fmla="*/ 0 w 2890838"/>
              <a:gd name="connsiteY0" fmla="*/ 1166718 h 1166718"/>
              <a:gd name="connsiteX1" fmla="*/ 77774 w 2890838"/>
              <a:gd name="connsiteY1" fmla="*/ 0 h 1166718"/>
              <a:gd name="connsiteX2" fmla="*/ 2674779 w 2890838"/>
              <a:gd name="connsiteY2" fmla="*/ 34869 h 1166718"/>
              <a:gd name="connsiteX3" fmla="*/ 2890838 w 2890838"/>
              <a:gd name="connsiteY3" fmla="*/ 1166718 h 1166718"/>
              <a:gd name="connsiteX4" fmla="*/ 0 w 2890838"/>
              <a:gd name="connsiteY4" fmla="*/ 1166718 h 1166718"/>
              <a:gd name="connsiteX0" fmla="*/ 0 w 2846081"/>
              <a:gd name="connsiteY0" fmla="*/ 1160515 h 1166718"/>
              <a:gd name="connsiteX1" fmla="*/ 33017 w 2846081"/>
              <a:gd name="connsiteY1" fmla="*/ 0 h 1166718"/>
              <a:gd name="connsiteX2" fmla="*/ 2630022 w 2846081"/>
              <a:gd name="connsiteY2" fmla="*/ 34869 h 1166718"/>
              <a:gd name="connsiteX3" fmla="*/ 2846081 w 2846081"/>
              <a:gd name="connsiteY3" fmla="*/ 1166718 h 1166718"/>
              <a:gd name="connsiteX4" fmla="*/ 0 w 2846081"/>
              <a:gd name="connsiteY4" fmla="*/ 1160515 h 1166718"/>
              <a:gd name="connsiteX0" fmla="*/ 30472 w 2876553"/>
              <a:gd name="connsiteY0" fmla="*/ 1125646 h 1131849"/>
              <a:gd name="connsiteX1" fmla="*/ 0 w 2876553"/>
              <a:gd name="connsiteY1" fmla="*/ 15802 h 1131849"/>
              <a:gd name="connsiteX2" fmla="*/ 2660494 w 2876553"/>
              <a:gd name="connsiteY2" fmla="*/ 0 h 1131849"/>
              <a:gd name="connsiteX3" fmla="*/ 2876553 w 2876553"/>
              <a:gd name="connsiteY3" fmla="*/ 1131849 h 1131849"/>
              <a:gd name="connsiteX4" fmla="*/ 30472 w 2876553"/>
              <a:gd name="connsiteY4" fmla="*/ 1125646 h 1131849"/>
              <a:gd name="connsiteX0" fmla="*/ 0 w 2846081"/>
              <a:gd name="connsiteY0" fmla="*/ 1125646 h 1131849"/>
              <a:gd name="connsiteX1" fmla="*/ 17153 w 2846081"/>
              <a:gd name="connsiteY1" fmla="*/ 106401 h 1131849"/>
              <a:gd name="connsiteX2" fmla="*/ 2630022 w 2846081"/>
              <a:gd name="connsiteY2" fmla="*/ 0 h 1131849"/>
              <a:gd name="connsiteX3" fmla="*/ 2846081 w 2846081"/>
              <a:gd name="connsiteY3" fmla="*/ 1131849 h 1131849"/>
              <a:gd name="connsiteX4" fmla="*/ 0 w 2846081"/>
              <a:gd name="connsiteY4" fmla="*/ 1125646 h 1131849"/>
              <a:gd name="connsiteX0" fmla="*/ 0 w 2842956"/>
              <a:gd name="connsiteY0" fmla="*/ 1161103 h 1161103"/>
              <a:gd name="connsiteX1" fmla="*/ 14028 w 2842956"/>
              <a:gd name="connsiteY1" fmla="*/ 106401 h 1161103"/>
              <a:gd name="connsiteX2" fmla="*/ 2626897 w 2842956"/>
              <a:gd name="connsiteY2" fmla="*/ 0 h 1161103"/>
              <a:gd name="connsiteX3" fmla="*/ 2842956 w 2842956"/>
              <a:gd name="connsiteY3" fmla="*/ 1131849 h 1161103"/>
              <a:gd name="connsiteX4" fmla="*/ 0 w 2842956"/>
              <a:gd name="connsiteY4" fmla="*/ 1161103 h 1161103"/>
              <a:gd name="connsiteX0" fmla="*/ 0 w 2842956"/>
              <a:gd name="connsiteY0" fmla="*/ 2553239 h 2553239"/>
              <a:gd name="connsiteX1" fmla="*/ 111503 w 2842956"/>
              <a:gd name="connsiteY1" fmla="*/ 0 h 2553239"/>
              <a:gd name="connsiteX2" fmla="*/ 2626897 w 2842956"/>
              <a:gd name="connsiteY2" fmla="*/ 1392136 h 2553239"/>
              <a:gd name="connsiteX3" fmla="*/ 2842956 w 2842956"/>
              <a:gd name="connsiteY3" fmla="*/ 2523985 h 2553239"/>
              <a:gd name="connsiteX4" fmla="*/ 0 w 2842956"/>
              <a:gd name="connsiteY4" fmla="*/ 2553239 h 2553239"/>
              <a:gd name="connsiteX0" fmla="*/ 0 w 2842956"/>
              <a:gd name="connsiteY0" fmla="*/ 2402108 h 2402108"/>
              <a:gd name="connsiteX1" fmla="*/ 121235 w 2842956"/>
              <a:gd name="connsiteY1" fmla="*/ 0 h 2402108"/>
              <a:gd name="connsiteX2" fmla="*/ 2626897 w 2842956"/>
              <a:gd name="connsiteY2" fmla="*/ 1241005 h 2402108"/>
              <a:gd name="connsiteX3" fmla="*/ 2842956 w 2842956"/>
              <a:gd name="connsiteY3" fmla="*/ 2372854 h 2402108"/>
              <a:gd name="connsiteX4" fmla="*/ 0 w 2842956"/>
              <a:gd name="connsiteY4" fmla="*/ 2402108 h 2402108"/>
              <a:gd name="connsiteX0" fmla="*/ 0 w 2826401"/>
              <a:gd name="connsiteY0" fmla="*/ 2402108 h 2402108"/>
              <a:gd name="connsiteX1" fmla="*/ 121235 w 2826401"/>
              <a:gd name="connsiteY1" fmla="*/ 0 h 2402108"/>
              <a:gd name="connsiteX2" fmla="*/ 2626897 w 2826401"/>
              <a:gd name="connsiteY2" fmla="*/ 1241005 h 2402108"/>
              <a:gd name="connsiteX3" fmla="*/ 2826401 w 2826401"/>
              <a:gd name="connsiteY3" fmla="*/ 2269786 h 2402108"/>
              <a:gd name="connsiteX4" fmla="*/ 0 w 2826401"/>
              <a:gd name="connsiteY4" fmla="*/ 2402108 h 2402108"/>
              <a:gd name="connsiteX0" fmla="*/ 0 w 3000346"/>
              <a:gd name="connsiteY0" fmla="*/ 2402108 h 2402108"/>
              <a:gd name="connsiteX1" fmla="*/ 121235 w 3000346"/>
              <a:gd name="connsiteY1" fmla="*/ 0 h 2402108"/>
              <a:gd name="connsiteX2" fmla="*/ 3000346 w 3000346"/>
              <a:gd name="connsiteY2" fmla="*/ 645855 h 2402108"/>
              <a:gd name="connsiteX3" fmla="*/ 2826401 w 3000346"/>
              <a:gd name="connsiteY3" fmla="*/ 2269786 h 2402108"/>
              <a:gd name="connsiteX4" fmla="*/ 0 w 3000346"/>
              <a:gd name="connsiteY4" fmla="*/ 2402108 h 2402108"/>
              <a:gd name="connsiteX0" fmla="*/ 0 w 3000346"/>
              <a:gd name="connsiteY0" fmla="*/ 2136066 h 2136066"/>
              <a:gd name="connsiteX1" fmla="*/ 81698 w 3000346"/>
              <a:gd name="connsiteY1" fmla="*/ 0 h 2136066"/>
              <a:gd name="connsiteX2" fmla="*/ 3000346 w 3000346"/>
              <a:gd name="connsiteY2" fmla="*/ 379813 h 2136066"/>
              <a:gd name="connsiteX3" fmla="*/ 2826401 w 3000346"/>
              <a:gd name="connsiteY3" fmla="*/ 2003744 h 2136066"/>
              <a:gd name="connsiteX4" fmla="*/ 0 w 3000346"/>
              <a:gd name="connsiteY4" fmla="*/ 2136066 h 2136066"/>
              <a:gd name="connsiteX0" fmla="*/ 0 w 3000346"/>
              <a:gd name="connsiteY0" fmla="*/ 2124469 h 2124469"/>
              <a:gd name="connsiteX1" fmla="*/ 37888 w 3000346"/>
              <a:gd name="connsiteY1" fmla="*/ 0 h 2124469"/>
              <a:gd name="connsiteX2" fmla="*/ 3000346 w 3000346"/>
              <a:gd name="connsiteY2" fmla="*/ 368216 h 2124469"/>
              <a:gd name="connsiteX3" fmla="*/ 2826401 w 3000346"/>
              <a:gd name="connsiteY3" fmla="*/ 1992147 h 2124469"/>
              <a:gd name="connsiteX4" fmla="*/ 0 w 3000346"/>
              <a:gd name="connsiteY4" fmla="*/ 2124469 h 2124469"/>
              <a:gd name="connsiteX0" fmla="*/ 0 w 3000346"/>
              <a:gd name="connsiteY0" fmla="*/ 2124469 h 2124469"/>
              <a:gd name="connsiteX1" fmla="*/ 37888 w 3000346"/>
              <a:gd name="connsiteY1" fmla="*/ 0 h 2124469"/>
              <a:gd name="connsiteX2" fmla="*/ 3000346 w 3000346"/>
              <a:gd name="connsiteY2" fmla="*/ 368216 h 2124469"/>
              <a:gd name="connsiteX3" fmla="*/ 2878313 w 3000346"/>
              <a:gd name="connsiteY3" fmla="*/ 1970744 h 2124469"/>
              <a:gd name="connsiteX4" fmla="*/ 0 w 3000346"/>
              <a:gd name="connsiteY4" fmla="*/ 2124469 h 2124469"/>
              <a:gd name="connsiteX0" fmla="*/ 0 w 2903915"/>
              <a:gd name="connsiteY0" fmla="*/ 2124469 h 2124469"/>
              <a:gd name="connsiteX1" fmla="*/ 37888 w 2903915"/>
              <a:gd name="connsiteY1" fmla="*/ 0 h 2124469"/>
              <a:gd name="connsiteX2" fmla="*/ 2903915 w 2903915"/>
              <a:gd name="connsiteY2" fmla="*/ 20111 h 2124469"/>
              <a:gd name="connsiteX3" fmla="*/ 2878313 w 2903915"/>
              <a:gd name="connsiteY3" fmla="*/ 1970744 h 2124469"/>
              <a:gd name="connsiteX4" fmla="*/ 0 w 2903915"/>
              <a:gd name="connsiteY4" fmla="*/ 2124469 h 2124469"/>
              <a:gd name="connsiteX0" fmla="*/ 8420 w 2866027"/>
              <a:gd name="connsiteY0" fmla="*/ 2173489 h 2173489"/>
              <a:gd name="connsiteX1" fmla="*/ 0 w 2866027"/>
              <a:gd name="connsiteY1" fmla="*/ 0 h 2173489"/>
              <a:gd name="connsiteX2" fmla="*/ 2866027 w 2866027"/>
              <a:gd name="connsiteY2" fmla="*/ 20111 h 2173489"/>
              <a:gd name="connsiteX3" fmla="*/ 2840425 w 2866027"/>
              <a:gd name="connsiteY3" fmla="*/ 1970744 h 2173489"/>
              <a:gd name="connsiteX4" fmla="*/ 8420 w 2866027"/>
              <a:gd name="connsiteY4" fmla="*/ 2173489 h 2173489"/>
              <a:gd name="connsiteX0" fmla="*/ 8420 w 3041804"/>
              <a:gd name="connsiteY0" fmla="*/ 2173489 h 2173489"/>
              <a:gd name="connsiteX1" fmla="*/ 0 w 3041804"/>
              <a:gd name="connsiteY1" fmla="*/ 0 h 2173489"/>
              <a:gd name="connsiteX2" fmla="*/ 2866027 w 3041804"/>
              <a:gd name="connsiteY2" fmla="*/ 20111 h 2173489"/>
              <a:gd name="connsiteX3" fmla="*/ 3041804 w 3041804"/>
              <a:gd name="connsiteY3" fmla="*/ 1933131 h 2173489"/>
              <a:gd name="connsiteX4" fmla="*/ 8420 w 3041804"/>
              <a:gd name="connsiteY4" fmla="*/ 2173489 h 2173489"/>
              <a:gd name="connsiteX0" fmla="*/ 8420 w 3069813"/>
              <a:gd name="connsiteY0" fmla="*/ 2282799 h 2282799"/>
              <a:gd name="connsiteX1" fmla="*/ 0 w 3069813"/>
              <a:gd name="connsiteY1" fmla="*/ 109310 h 2282799"/>
              <a:gd name="connsiteX2" fmla="*/ 3069813 w 3069813"/>
              <a:gd name="connsiteY2" fmla="*/ 0 h 2282799"/>
              <a:gd name="connsiteX3" fmla="*/ 3041804 w 3069813"/>
              <a:gd name="connsiteY3" fmla="*/ 2042441 h 2282799"/>
              <a:gd name="connsiteX4" fmla="*/ 8420 w 3069813"/>
              <a:gd name="connsiteY4" fmla="*/ 2282799 h 2282799"/>
              <a:gd name="connsiteX0" fmla="*/ 8420 w 3041804"/>
              <a:gd name="connsiteY0" fmla="*/ 2229059 h 2229059"/>
              <a:gd name="connsiteX1" fmla="*/ 0 w 3041804"/>
              <a:gd name="connsiteY1" fmla="*/ 55570 h 2229059"/>
              <a:gd name="connsiteX2" fmla="*/ 3022064 w 3041804"/>
              <a:gd name="connsiteY2" fmla="*/ 0 h 2229059"/>
              <a:gd name="connsiteX3" fmla="*/ 3041804 w 3041804"/>
              <a:gd name="connsiteY3" fmla="*/ 1988701 h 2229059"/>
              <a:gd name="connsiteX4" fmla="*/ 8420 w 3041804"/>
              <a:gd name="connsiteY4" fmla="*/ 2229059 h 2229059"/>
              <a:gd name="connsiteX0" fmla="*/ 8420 w 3041804"/>
              <a:gd name="connsiteY0" fmla="*/ 2368858 h 2368858"/>
              <a:gd name="connsiteX1" fmla="*/ 0 w 3041804"/>
              <a:gd name="connsiteY1" fmla="*/ 195369 h 2368858"/>
              <a:gd name="connsiteX2" fmla="*/ 3030738 w 3041804"/>
              <a:gd name="connsiteY2" fmla="*/ 0 h 2368858"/>
              <a:gd name="connsiteX3" fmla="*/ 3041804 w 3041804"/>
              <a:gd name="connsiteY3" fmla="*/ 2128500 h 2368858"/>
              <a:gd name="connsiteX4" fmla="*/ 8420 w 3041804"/>
              <a:gd name="connsiteY4" fmla="*/ 2368858 h 236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1804" h="2368858">
                <a:moveTo>
                  <a:pt x="8420" y="2368858"/>
                </a:moveTo>
                <a:cubicBezTo>
                  <a:pt x="5613" y="1644362"/>
                  <a:pt x="2807" y="919865"/>
                  <a:pt x="0" y="195369"/>
                </a:cubicBezTo>
                <a:lnTo>
                  <a:pt x="3030738" y="0"/>
                </a:lnTo>
                <a:cubicBezTo>
                  <a:pt x="3034427" y="709500"/>
                  <a:pt x="3038115" y="1419000"/>
                  <a:pt x="3041804" y="2128500"/>
                </a:cubicBezTo>
                <a:lnTo>
                  <a:pt x="8420" y="2368858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4041F7-A1EA-43F4-A632-09709097F772}"/>
              </a:ext>
            </a:extLst>
          </p:cNvPr>
          <p:cNvGrpSpPr/>
          <p:nvPr/>
        </p:nvGrpSpPr>
        <p:grpSpPr>
          <a:xfrm>
            <a:off x="12876262" y="-1101418"/>
            <a:ext cx="8645715" cy="3780175"/>
            <a:chOff x="0" y="2529967"/>
            <a:chExt cx="8645715" cy="37801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360156-BF50-463A-902C-0375D639A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529967"/>
              <a:ext cx="8645715" cy="37801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54C94E-194E-427C-8E36-2329D7E22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5000"/>
            </a:blip>
            <a:stretch>
              <a:fillRect/>
            </a:stretch>
          </p:blipFill>
          <p:spPr>
            <a:xfrm>
              <a:off x="1416253" y="3068463"/>
              <a:ext cx="4898222" cy="2093809"/>
            </a:xfrm>
            <a:prstGeom prst="rect">
              <a:avLst/>
            </a:prstGeom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4BD3CAE-C817-434C-8AC2-4B7D9BACDEAD}"/>
                </a:ext>
              </a:extLst>
            </p:cNvPr>
            <p:cNvCxnSpPr>
              <a:cxnSpLocks/>
            </p:cNvCxnSpPr>
            <p:nvPr/>
          </p:nvCxnSpPr>
          <p:spPr>
            <a:xfrm>
              <a:off x="1706880" y="3087513"/>
              <a:ext cx="4594621" cy="6729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41D79FC-5450-4C65-A540-3C548C680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09" y="3087513"/>
              <a:ext cx="272471" cy="14059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9D6DDA6-B6AC-4104-A49F-5C9149790589}"/>
                </a:ext>
              </a:extLst>
            </p:cNvPr>
            <p:cNvCxnSpPr>
              <a:cxnSpLocks/>
            </p:cNvCxnSpPr>
            <p:nvPr/>
          </p:nvCxnSpPr>
          <p:spPr>
            <a:xfrm>
              <a:off x="1433428" y="4493419"/>
              <a:ext cx="4607595" cy="6500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0E4CF0-D7DB-4A79-A0F8-4C47097792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29029" y="3756604"/>
              <a:ext cx="272472" cy="13868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315DC58A-0DBB-84A1-2210-F94E17B66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" y="1512115"/>
            <a:ext cx="7087382" cy="440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86DE3E-DD3A-4BA6-AC3D-7FF93CC3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592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ECC28C73-E5BB-4B07-80F0-C6EAC9F1B349}"/>
              </a:ext>
            </a:extLst>
          </p:cNvPr>
          <p:cNvSpPr txBox="1"/>
          <p:nvPr/>
        </p:nvSpPr>
        <p:spPr>
          <a:xfrm>
            <a:off x="4228998" y="5191389"/>
            <a:ext cx="914400" cy="338554"/>
          </a:xfrm>
          <a:prstGeom prst="rect">
            <a:avLst/>
          </a:prstGeom>
          <a:solidFill>
            <a:srgbClr val="FF9900">
              <a:alpha val="85000"/>
            </a:srgbClr>
          </a:solidFill>
          <a:ln>
            <a:solidFill>
              <a:srgbClr val="FFC000">
                <a:alpha val="70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1CDE2C-7D31-46C0-9D81-AEDD6A56DFD8}"/>
              </a:ext>
            </a:extLst>
          </p:cNvPr>
          <p:cNvSpPr txBox="1"/>
          <p:nvPr/>
        </p:nvSpPr>
        <p:spPr>
          <a:xfrm>
            <a:off x="2928839" y="5761055"/>
            <a:ext cx="1671634" cy="338554"/>
          </a:xfrm>
          <a:prstGeom prst="rect">
            <a:avLst/>
          </a:prstGeom>
          <a:solidFill>
            <a:schemeClr val="accent6">
              <a:alpha val="85000"/>
            </a:schemeClr>
          </a:solidFill>
          <a:ln>
            <a:solidFill>
              <a:schemeClr val="accent6">
                <a:alpha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 &amp; Off  Site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155924-EE14-4961-B1C0-E72CB899AA81}"/>
              </a:ext>
            </a:extLst>
          </p:cNvPr>
          <p:cNvSpPr txBox="1"/>
          <p:nvPr/>
        </p:nvSpPr>
        <p:spPr>
          <a:xfrm>
            <a:off x="4748453" y="5752316"/>
            <a:ext cx="1691416" cy="3385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Area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157563-10A2-4699-8A3C-A5BB9E2136DD}"/>
              </a:ext>
            </a:extLst>
          </p:cNvPr>
          <p:cNvSpPr txBox="1"/>
          <p:nvPr/>
        </p:nvSpPr>
        <p:spPr>
          <a:xfrm>
            <a:off x="2919652" y="5190302"/>
            <a:ext cx="914400" cy="338554"/>
          </a:xfrm>
          <a:prstGeom prst="rect">
            <a:avLst/>
          </a:prstGeom>
          <a:solidFill>
            <a:srgbClr val="FF0000">
              <a:alpha val="55000"/>
            </a:srgbClr>
          </a:solidFill>
          <a:ln>
            <a:solidFill>
              <a:srgbClr val="FF0000">
                <a:alpha val="5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PDH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B1D24E-65B3-4636-84ED-A4BE4F8F6FE8}"/>
              </a:ext>
            </a:extLst>
          </p:cNvPr>
          <p:cNvSpPr txBox="1"/>
          <p:nvPr/>
        </p:nvSpPr>
        <p:spPr>
          <a:xfrm>
            <a:off x="5525468" y="5185796"/>
            <a:ext cx="914400" cy="338554"/>
          </a:xfrm>
          <a:prstGeom prst="rect">
            <a:avLst/>
          </a:prstGeom>
          <a:solidFill>
            <a:srgbClr val="FFFF00"/>
          </a:solidFill>
          <a:ln>
            <a:solidFill>
              <a:srgbClr val="7030A0">
                <a:alpha val="50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ACN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3D67C5-15D9-4FA8-A313-9631F983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59594" y="62295"/>
            <a:ext cx="10688320" cy="8747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Arrangement</a:t>
            </a:r>
            <a:r>
              <a:rPr lang="fa-IR" sz="36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 </a:t>
            </a:r>
            <a:r>
              <a:rPr lang="en-US" sz="36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of PDH, PP, ACN, Utility &amp; Off site</a:t>
            </a: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4D2EEBAC-8347-E7C8-BCEF-C7644B239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9993195" y="62294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71B4B5-12B2-8BC7-6247-EE22AA2A86B2}"/>
              </a:ext>
            </a:extLst>
          </p:cNvPr>
          <p:cNvCxnSpPr>
            <a:cxnSpLocks/>
          </p:cNvCxnSpPr>
          <p:nvPr/>
        </p:nvCxnSpPr>
        <p:spPr>
          <a:xfrm>
            <a:off x="25794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BA45525-4AB0-4792-A34A-1D6FA20B6D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0" t="31237" r="7134" b="30920"/>
          <a:stretch/>
        </p:blipFill>
        <p:spPr>
          <a:xfrm>
            <a:off x="120985" y="977874"/>
            <a:ext cx="11723365" cy="385660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D7CA9F9-57AD-4FF8-A764-45F1C5D47F73}"/>
              </a:ext>
            </a:extLst>
          </p:cNvPr>
          <p:cNvSpPr/>
          <p:nvPr/>
        </p:nvSpPr>
        <p:spPr>
          <a:xfrm>
            <a:off x="346679" y="1329144"/>
            <a:ext cx="3676046" cy="2099856"/>
          </a:xfrm>
          <a:custGeom>
            <a:avLst/>
            <a:gdLst>
              <a:gd name="connsiteX0" fmla="*/ 0 w 3807310"/>
              <a:gd name="connsiteY0" fmla="*/ 0 h 2099856"/>
              <a:gd name="connsiteX1" fmla="*/ 3807310 w 3807310"/>
              <a:gd name="connsiteY1" fmla="*/ 0 h 2099856"/>
              <a:gd name="connsiteX2" fmla="*/ 3807310 w 3807310"/>
              <a:gd name="connsiteY2" fmla="*/ 2099856 h 2099856"/>
              <a:gd name="connsiteX3" fmla="*/ 0 w 3807310"/>
              <a:gd name="connsiteY3" fmla="*/ 2099856 h 2099856"/>
              <a:gd name="connsiteX4" fmla="*/ 0 w 3807310"/>
              <a:gd name="connsiteY4" fmla="*/ 0 h 2099856"/>
              <a:gd name="connsiteX0" fmla="*/ 174171 w 3807310"/>
              <a:gd name="connsiteY0" fmla="*/ 17417 h 2099856"/>
              <a:gd name="connsiteX1" fmla="*/ 3807310 w 3807310"/>
              <a:gd name="connsiteY1" fmla="*/ 0 h 2099856"/>
              <a:gd name="connsiteX2" fmla="*/ 3807310 w 3807310"/>
              <a:gd name="connsiteY2" fmla="*/ 2099856 h 2099856"/>
              <a:gd name="connsiteX3" fmla="*/ 0 w 3807310"/>
              <a:gd name="connsiteY3" fmla="*/ 2099856 h 2099856"/>
              <a:gd name="connsiteX4" fmla="*/ 174171 w 3807310"/>
              <a:gd name="connsiteY4" fmla="*/ 17417 h 2099856"/>
              <a:gd name="connsiteX0" fmla="*/ 60960 w 3694099"/>
              <a:gd name="connsiteY0" fmla="*/ 17417 h 2099856"/>
              <a:gd name="connsiteX1" fmla="*/ 3694099 w 3694099"/>
              <a:gd name="connsiteY1" fmla="*/ 0 h 2099856"/>
              <a:gd name="connsiteX2" fmla="*/ 3694099 w 3694099"/>
              <a:gd name="connsiteY2" fmla="*/ 2099856 h 2099856"/>
              <a:gd name="connsiteX3" fmla="*/ 0 w 3694099"/>
              <a:gd name="connsiteY3" fmla="*/ 2082439 h 2099856"/>
              <a:gd name="connsiteX4" fmla="*/ 60960 w 3694099"/>
              <a:gd name="connsiteY4" fmla="*/ 17417 h 2099856"/>
              <a:gd name="connsiteX0" fmla="*/ 87085 w 3720224"/>
              <a:gd name="connsiteY0" fmla="*/ 17417 h 2099856"/>
              <a:gd name="connsiteX1" fmla="*/ 3720224 w 3720224"/>
              <a:gd name="connsiteY1" fmla="*/ 0 h 2099856"/>
              <a:gd name="connsiteX2" fmla="*/ 3720224 w 3720224"/>
              <a:gd name="connsiteY2" fmla="*/ 2099856 h 2099856"/>
              <a:gd name="connsiteX3" fmla="*/ 0 w 3720224"/>
              <a:gd name="connsiteY3" fmla="*/ 2082439 h 2099856"/>
              <a:gd name="connsiteX4" fmla="*/ 87085 w 3720224"/>
              <a:gd name="connsiteY4" fmla="*/ 17417 h 2099856"/>
              <a:gd name="connsiteX0" fmla="*/ 113211 w 3720224"/>
              <a:gd name="connsiteY0" fmla="*/ 26125 h 2099856"/>
              <a:gd name="connsiteX1" fmla="*/ 3720224 w 3720224"/>
              <a:gd name="connsiteY1" fmla="*/ 0 h 2099856"/>
              <a:gd name="connsiteX2" fmla="*/ 3720224 w 3720224"/>
              <a:gd name="connsiteY2" fmla="*/ 2099856 h 2099856"/>
              <a:gd name="connsiteX3" fmla="*/ 0 w 3720224"/>
              <a:gd name="connsiteY3" fmla="*/ 2082439 h 2099856"/>
              <a:gd name="connsiteX4" fmla="*/ 113211 w 3720224"/>
              <a:gd name="connsiteY4" fmla="*/ 26125 h 209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0224" h="2099856">
                <a:moveTo>
                  <a:pt x="113211" y="26125"/>
                </a:moveTo>
                <a:lnTo>
                  <a:pt x="3720224" y="0"/>
                </a:lnTo>
                <a:lnTo>
                  <a:pt x="3720224" y="2099856"/>
                </a:lnTo>
                <a:lnTo>
                  <a:pt x="0" y="2082439"/>
                </a:lnTo>
                <a:lnTo>
                  <a:pt x="113211" y="26125"/>
                </a:lnTo>
                <a:close/>
              </a:path>
            </a:pathLst>
          </a:custGeom>
          <a:solidFill>
            <a:srgbClr val="FFA826">
              <a:alpha val="53000"/>
            </a:srgb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C892C-27AC-4657-A2AA-D2544A664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413" y="1329144"/>
            <a:ext cx="2516981" cy="165932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304DDE4-E655-4D16-970A-53FD0FC9CF2D}"/>
              </a:ext>
            </a:extLst>
          </p:cNvPr>
          <p:cNvSpPr txBox="1"/>
          <p:nvPr/>
        </p:nvSpPr>
        <p:spPr>
          <a:xfrm>
            <a:off x="9857594" y="1384789"/>
            <a:ext cx="1281907" cy="2016469"/>
          </a:xfrm>
          <a:custGeom>
            <a:avLst/>
            <a:gdLst>
              <a:gd name="connsiteX0" fmla="*/ 0 w 1371600"/>
              <a:gd name="connsiteY0" fmla="*/ 0 h 822960"/>
              <a:gd name="connsiteX1" fmla="*/ 1371600 w 1371600"/>
              <a:gd name="connsiteY1" fmla="*/ 0 h 822960"/>
              <a:gd name="connsiteX2" fmla="*/ 1371600 w 1371600"/>
              <a:gd name="connsiteY2" fmla="*/ 822960 h 822960"/>
              <a:gd name="connsiteX3" fmla="*/ 0 w 1371600"/>
              <a:gd name="connsiteY3" fmla="*/ 822960 h 822960"/>
              <a:gd name="connsiteX4" fmla="*/ 0 w 1371600"/>
              <a:gd name="connsiteY4" fmla="*/ 0 h 822960"/>
              <a:gd name="connsiteX0" fmla="*/ 0 w 1371600"/>
              <a:gd name="connsiteY0" fmla="*/ 0 h 865822"/>
              <a:gd name="connsiteX1" fmla="*/ 1371600 w 1371600"/>
              <a:gd name="connsiteY1" fmla="*/ 0 h 865822"/>
              <a:gd name="connsiteX2" fmla="*/ 1371600 w 1371600"/>
              <a:gd name="connsiteY2" fmla="*/ 822960 h 865822"/>
              <a:gd name="connsiteX3" fmla="*/ 9525 w 1371600"/>
              <a:gd name="connsiteY3" fmla="*/ 865822 h 865822"/>
              <a:gd name="connsiteX4" fmla="*/ 0 w 1371600"/>
              <a:gd name="connsiteY4" fmla="*/ 0 h 865822"/>
              <a:gd name="connsiteX0" fmla="*/ 0 w 1371600"/>
              <a:gd name="connsiteY0" fmla="*/ 0 h 880109"/>
              <a:gd name="connsiteX1" fmla="*/ 1371600 w 1371600"/>
              <a:gd name="connsiteY1" fmla="*/ 0 h 880109"/>
              <a:gd name="connsiteX2" fmla="*/ 1371600 w 1371600"/>
              <a:gd name="connsiteY2" fmla="*/ 822960 h 880109"/>
              <a:gd name="connsiteX3" fmla="*/ 9525 w 1371600"/>
              <a:gd name="connsiteY3" fmla="*/ 880109 h 880109"/>
              <a:gd name="connsiteX4" fmla="*/ 0 w 1371600"/>
              <a:gd name="connsiteY4" fmla="*/ 0 h 880109"/>
              <a:gd name="connsiteX0" fmla="*/ 0 w 1371600"/>
              <a:gd name="connsiteY0" fmla="*/ 0 h 880109"/>
              <a:gd name="connsiteX1" fmla="*/ 1371600 w 1371600"/>
              <a:gd name="connsiteY1" fmla="*/ 0 h 880109"/>
              <a:gd name="connsiteX2" fmla="*/ 1371600 w 1371600"/>
              <a:gd name="connsiteY2" fmla="*/ 803910 h 880109"/>
              <a:gd name="connsiteX3" fmla="*/ 9525 w 1371600"/>
              <a:gd name="connsiteY3" fmla="*/ 880109 h 880109"/>
              <a:gd name="connsiteX4" fmla="*/ 0 w 1371600"/>
              <a:gd name="connsiteY4" fmla="*/ 0 h 880109"/>
              <a:gd name="connsiteX0" fmla="*/ 13477 w 1385077"/>
              <a:gd name="connsiteY0" fmla="*/ 0 h 849969"/>
              <a:gd name="connsiteX1" fmla="*/ 1385077 w 1385077"/>
              <a:gd name="connsiteY1" fmla="*/ 0 h 849969"/>
              <a:gd name="connsiteX2" fmla="*/ 1385077 w 1385077"/>
              <a:gd name="connsiteY2" fmla="*/ 803910 h 849969"/>
              <a:gd name="connsiteX3" fmla="*/ 0 w 1385077"/>
              <a:gd name="connsiteY3" fmla="*/ 849969 h 849969"/>
              <a:gd name="connsiteX4" fmla="*/ 13477 w 1385077"/>
              <a:gd name="connsiteY4" fmla="*/ 0 h 849969"/>
              <a:gd name="connsiteX0" fmla="*/ 13477 w 1385077"/>
              <a:gd name="connsiteY0" fmla="*/ 0 h 855876"/>
              <a:gd name="connsiteX1" fmla="*/ 1385077 w 1385077"/>
              <a:gd name="connsiteY1" fmla="*/ 0 h 855876"/>
              <a:gd name="connsiteX2" fmla="*/ 1321183 w 1385077"/>
              <a:gd name="connsiteY2" fmla="*/ 855876 h 855876"/>
              <a:gd name="connsiteX3" fmla="*/ 0 w 1385077"/>
              <a:gd name="connsiteY3" fmla="*/ 849969 h 855876"/>
              <a:gd name="connsiteX4" fmla="*/ 13477 w 1385077"/>
              <a:gd name="connsiteY4" fmla="*/ 0 h 855876"/>
              <a:gd name="connsiteX0" fmla="*/ 13477 w 1385077"/>
              <a:gd name="connsiteY0" fmla="*/ 0 h 863151"/>
              <a:gd name="connsiteX1" fmla="*/ 1385077 w 1385077"/>
              <a:gd name="connsiteY1" fmla="*/ 0 h 863151"/>
              <a:gd name="connsiteX2" fmla="*/ 1308404 w 1385077"/>
              <a:gd name="connsiteY2" fmla="*/ 863151 h 863151"/>
              <a:gd name="connsiteX3" fmla="*/ 0 w 1385077"/>
              <a:gd name="connsiteY3" fmla="*/ 849969 h 863151"/>
              <a:gd name="connsiteX4" fmla="*/ 13477 w 1385077"/>
              <a:gd name="connsiteY4" fmla="*/ 0 h 863151"/>
              <a:gd name="connsiteX0" fmla="*/ 13477 w 1385077"/>
              <a:gd name="connsiteY0" fmla="*/ 0 h 860033"/>
              <a:gd name="connsiteX1" fmla="*/ 1385077 w 1385077"/>
              <a:gd name="connsiteY1" fmla="*/ 0 h 860033"/>
              <a:gd name="connsiteX2" fmla="*/ 1310961 w 1385077"/>
              <a:gd name="connsiteY2" fmla="*/ 860033 h 860033"/>
              <a:gd name="connsiteX3" fmla="*/ 0 w 1385077"/>
              <a:gd name="connsiteY3" fmla="*/ 849969 h 860033"/>
              <a:gd name="connsiteX4" fmla="*/ 13477 w 1385077"/>
              <a:gd name="connsiteY4" fmla="*/ 0 h 860033"/>
              <a:gd name="connsiteX0" fmla="*/ 13477 w 1385077"/>
              <a:gd name="connsiteY0" fmla="*/ 0 h 860033"/>
              <a:gd name="connsiteX1" fmla="*/ 1385077 w 1385077"/>
              <a:gd name="connsiteY1" fmla="*/ 0 h 860033"/>
              <a:gd name="connsiteX2" fmla="*/ 1310961 w 1385077"/>
              <a:gd name="connsiteY2" fmla="*/ 860033 h 860033"/>
              <a:gd name="connsiteX3" fmla="*/ 0 w 1385077"/>
              <a:gd name="connsiteY3" fmla="*/ 849969 h 860033"/>
              <a:gd name="connsiteX4" fmla="*/ 13477 w 1385077"/>
              <a:gd name="connsiteY4" fmla="*/ 0 h 860033"/>
              <a:gd name="connsiteX0" fmla="*/ 13477 w 1385077"/>
              <a:gd name="connsiteY0" fmla="*/ 0 h 860033"/>
              <a:gd name="connsiteX1" fmla="*/ 1385077 w 1385077"/>
              <a:gd name="connsiteY1" fmla="*/ 0 h 860033"/>
              <a:gd name="connsiteX2" fmla="*/ 1310961 w 1385077"/>
              <a:gd name="connsiteY2" fmla="*/ 860033 h 860033"/>
              <a:gd name="connsiteX3" fmla="*/ 0 w 1385077"/>
              <a:gd name="connsiteY3" fmla="*/ 849969 h 860033"/>
              <a:gd name="connsiteX4" fmla="*/ 13477 w 1385077"/>
              <a:gd name="connsiteY4" fmla="*/ 0 h 860033"/>
              <a:gd name="connsiteX0" fmla="*/ 13477 w 1385077"/>
              <a:gd name="connsiteY0" fmla="*/ 0 h 860033"/>
              <a:gd name="connsiteX1" fmla="*/ 1385077 w 1385077"/>
              <a:gd name="connsiteY1" fmla="*/ 0 h 860033"/>
              <a:gd name="connsiteX2" fmla="*/ 1336519 w 1385077"/>
              <a:gd name="connsiteY2" fmla="*/ 860033 h 860033"/>
              <a:gd name="connsiteX3" fmla="*/ 0 w 1385077"/>
              <a:gd name="connsiteY3" fmla="*/ 849969 h 860033"/>
              <a:gd name="connsiteX4" fmla="*/ 13477 w 1385077"/>
              <a:gd name="connsiteY4" fmla="*/ 0 h 860033"/>
              <a:gd name="connsiteX0" fmla="*/ 13477 w 1336519"/>
              <a:gd name="connsiteY0" fmla="*/ 0 h 860033"/>
              <a:gd name="connsiteX1" fmla="*/ 1333961 w 1336519"/>
              <a:gd name="connsiteY1" fmla="*/ 6236 h 860033"/>
              <a:gd name="connsiteX2" fmla="*/ 1336519 w 1336519"/>
              <a:gd name="connsiteY2" fmla="*/ 860033 h 860033"/>
              <a:gd name="connsiteX3" fmla="*/ 0 w 1336519"/>
              <a:gd name="connsiteY3" fmla="*/ 849969 h 860033"/>
              <a:gd name="connsiteX4" fmla="*/ 13477 w 1336519"/>
              <a:gd name="connsiteY4" fmla="*/ 0 h 860033"/>
              <a:gd name="connsiteX0" fmla="*/ 0 w 1369046"/>
              <a:gd name="connsiteY0" fmla="*/ 0 h 857955"/>
              <a:gd name="connsiteX1" fmla="*/ 1366488 w 1369046"/>
              <a:gd name="connsiteY1" fmla="*/ 4158 h 857955"/>
              <a:gd name="connsiteX2" fmla="*/ 1369046 w 1369046"/>
              <a:gd name="connsiteY2" fmla="*/ 857955 h 857955"/>
              <a:gd name="connsiteX3" fmla="*/ 32527 w 1369046"/>
              <a:gd name="connsiteY3" fmla="*/ 847891 h 857955"/>
              <a:gd name="connsiteX4" fmla="*/ 0 w 1369046"/>
              <a:gd name="connsiteY4" fmla="*/ 0 h 857955"/>
              <a:gd name="connsiteX0" fmla="*/ 10921 w 1379967"/>
              <a:gd name="connsiteY0" fmla="*/ 0 h 857955"/>
              <a:gd name="connsiteX1" fmla="*/ 1377409 w 1379967"/>
              <a:gd name="connsiteY1" fmla="*/ 4158 h 857955"/>
              <a:gd name="connsiteX2" fmla="*/ 1379967 w 1379967"/>
              <a:gd name="connsiteY2" fmla="*/ 857955 h 857955"/>
              <a:gd name="connsiteX3" fmla="*/ 0 w 1379967"/>
              <a:gd name="connsiteY3" fmla="*/ 846852 h 857955"/>
              <a:gd name="connsiteX4" fmla="*/ 10921 w 1379967"/>
              <a:gd name="connsiteY4" fmla="*/ 0 h 857955"/>
              <a:gd name="connsiteX0" fmla="*/ 0 w 1369046"/>
              <a:gd name="connsiteY0" fmla="*/ 0 h 880110"/>
              <a:gd name="connsiteX1" fmla="*/ 1366488 w 1369046"/>
              <a:gd name="connsiteY1" fmla="*/ 4158 h 880110"/>
              <a:gd name="connsiteX2" fmla="*/ 1369046 w 1369046"/>
              <a:gd name="connsiteY2" fmla="*/ 857955 h 880110"/>
              <a:gd name="connsiteX3" fmla="*/ 9525 w 1369046"/>
              <a:gd name="connsiteY3" fmla="*/ 880110 h 880110"/>
              <a:gd name="connsiteX4" fmla="*/ 0 w 1369046"/>
              <a:gd name="connsiteY4" fmla="*/ 0 h 880110"/>
              <a:gd name="connsiteX0" fmla="*/ 0 w 1375861"/>
              <a:gd name="connsiteY0" fmla="*/ 0 h 880110"/>
              <a:gd name="connsiteX1" fmla="*/ 1366488 w 1375861"/>
              <a:gd name="connsiteY1" fmla="*/ 4158 h 880110"/>
              <a:gd name="connsiteX2" fmla="*/ 1375861 w 1375861"/>
              <a:gd name="connsiteY2" fmla="*/ 877356 h 880110"/>
              <a:gd name="connsiteX3" fmla="*/ 9525 w 1375861"/>
              <a:gd name="connsiteY3" fmla="*/ 880110 h 880110"/>
              <a:gd name="connsiteX4" fmla="*/ 0 w 1375861"/>
              <a:gd name="connsiteY4" fmla="*/ 0 h 88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5861" h="880110">
                <a:moveTo>
                  <a:pt x="0" y="0"/>
                </a:moveTo>
                <a:lnTo>
                  <a:pt x="1366488" y="4158"/>
                </a:lnTo>
                <a:cubicBezTo>
                  <a:pt x="1367341" y="288757"/>
                  <a:pt x="1375008" y="592757"/>
                  <a:pt x="1375861" y="877356"/>
                </a:cubicBezTo>
                <a:lnTo>
                  <a:pt x="9525" y="880110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15875">
            <a:solidFill>
              <a:schemeClr val="tx1">
                <a:alpha val="7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11F139-BE80-453A-B277-1F95C8690227}"/>
              </a:ext>
            </a:extLst>
          </p:cNvPr>
          <p:cNvSpPr/>
          <p:nvPr/>
        </p:nvSpPr>
        <p:spPr>
          <a:xfrm>
            <a:off x="2031078" y="3714749"/>
            <a:ext cx="2121822" cy="923925"/>
          </a:xfrm>
          <a:custGeom>
            <a:avLst/>
            <a:gdLst>
              <a:gd name="connsiteX0" fmla="*/ 0 w 2091342"/>
              <a:gd name="connsiteY0" fmla="*/ 0 h 918079"/>
              <a:gd name="connsiteX1" fmla="*/ 2091342 w 2091342"/>
              <a:gd name="connsiteY1" fmla="*/ 0 h 918079"/>
              <a:gd name="connsiteX2" fmla="*/ 2091342 w 2091342"/>
              <a:gd name="connsiteY2" fmla="*/ 918079 h 918079"/>
              <a:gd name="connsiteX3" fmla="*/ 0 w 2091342"/>
              <a:gd name="connsiteY3" fmla="*/ 918079 h 918079"/>
              <a:gd name="connsiteX4" fmla="*/ 0 w 2091342"/>
              <a:gd name="connsiteY4" fmla="*/ 0 h 918079"/>
              <a:gd name="connsiteX0" fmla="*/ 0 w 2121822"/>
              <a:gd name="connsiteY0" fmla="*/ 0 h 918079"/>
              <a:gd name="connsiteX1" fmla="*/ 2091342 w 2121822"/>
              <a:gd name="connsiteY1" fmla="*/ 0 h 918079"/>
              <a:gd name="connsiteX2" fmla="*/ 2121822 w 2121822"/>
              <a:gd name="connsiteY2" fmla="*/ 879979 h 918079"/>
              <a:gd name="connsiteX3" fmla="*/ 0 w 2121822"/>
              <a:gd name="connsiteY3" fmla="*/ 918079 h 918079"/>
              <a:gd name="connsiteX4" fmla="*/ 0 w 2121822"/>
              <a:gd name="connsiteY4" fmla="*/ 0 h 918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1822" h="918079">
                <a:moveTo>
                  <a:pt x="0" y="0"/>
                </a:moveTo>
                <a:lnTo>
                  <a:pt x="2091342" y="0"/>
                </a:lnTo>
                <a:lnTo>
                  <a:pt x="2121822" y="879979"/>
                </a:lnTo>
                <a:lnTo>
                  <a:pt x="0" y="9180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3000"/>
            </a:schemeClr>
          </a:solidFill>
          <a:ln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6ACE86-5486-4305-BE73-EA3A01DEFEDE}"/>
              </a:ext>
            </a:extLst>
          </p:cNvPr>
          <p:cNvSpPr txBox="1"/>
          <p:nvPr/>
        </p:nvSpPr>
        <p:spPr>
          <a:xfrm>
            <a:off x="288128" y="3716821"/>
            <a:ext cx="1713150" cy="962334"/>
          </a:xfrm>
          <a:custGeom>
            <a:avLst/>
            <a:gdLst>
              <a:gd name="connsiteX0" fmla="*/ 0 w 1677431"/>
              <a:gd name="connsiteY0" fmla="*/ 0 h 955190"/>
              <a:gd name="connsiteX1" fmla="*/ 1677431 w 1677431"/>
              <a:gd name="connsiteY1" fmla="*/ 0 h 955190"/>
              <a:gd name="connsiteX2" fmla="*/ 1677431 w 1677431"/>
              <a:gd name="connsiteY2" fmla="*/ 955190 h 955190"/>
              <a:gd name="connsiteX3" fmla="*/ 0 w 1677431"/>
              <a:gd name="connsiteY3" fmla="*/ 955190 h 955190"/>
              <a:gd name="connsiteX4" fmla="*/ 0 w 1677431"/>
              <a:gd name="connsiteY4" fmla="*/ 0 h 955190"/>
              <a:gd name="connsiteX0" fmla="*/ 35719 w 1713150"/>
              <a:gd name="connsiteY0" fmla="*/ 0 h 962334"/>
              <a:gd name="connsiteX1" fmla="*/ 1713150 w 1713150"/>
              <a:gd name="connsiteY1" fmla="*/ 0 h 962334"/>
              <a:gd name="connsiteX2" fmla="*/ 1713150 w 1713150"/>
              <a:gd name="connsiteY2" fmla="*/ 955190 h 962334"/>
              <a:gd name="connsiteX3" fmla="*/ 0 w 1713150"/>
              <a:gd name="connsiteY3" fmla="*/ 962334 h 962334"/>
              <a:gd name="connsiteX4" fmla="*/ 35719 w 1713150"/>
              <a:gd name="connsiteY4" fmla="*/ 0 h 96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3150" h="962334">
                <a:moveTo>
                  <a:pt x="35719" y="0"/>
                </a:moveTo>
                <a:lnTo>
                  <a:pt x="1713150" y="0"/>
                </a:lnTo>
                <a:lnTo>
                  <a:pt x="1713150" y="955190"/>
                </a:lnTo>
                <a:lnTo>
                  <a:pt x="0" y="962334"/>
                </a:lnTo>
                <a:lnTo>
                  <a:pt x="35719" y="0"/>
                </a:lnTo>
                <a:close/>
              </a:path>
            </a:pathLst>
          </a:custGeom>
          <a:solidFill>
            <a:srgbClr val="6BCCFA">
              <a:alpha val="50000"/>
            </a:srgbClr>
          </a:solidFill>
          <a:ln w="15875">
            <a:solidFill>
              <a:schemeClr val="tx1">
                <a:alpha val="7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59B300-75E7-4C03-9FE7-1A161E33471E}"/>
              </a:ext>
            </a:extLst>
          </p:cNvPr>
          <p:cNvSpPr txBox="1"/>
          <p:nvPr/>
        </p:nvSpPr>
        <p:spPr>
          <a:xfrm>
            <a:off x="4182700" y="3739681"/>
            <a:ext cx="2948224" cy="845654"/>
          </a:xfrm>
          <a:custGeom>
            <a:avLst/>
            <a:gdLst>
              <a:gd name="connsiteX0" fmla="*/ 0 w 6304326"/>
              <a:gd name="connsiteY0" fmla="*/ 0 h 845654"/>
              <a:gd name="connsiteX1" fmla="*/ 6304326 w 6304326"/>
              <a:gd name="connsiteY1" fmla="*/ 0 h 845654"/>
              <a:gd name="connsiteX2" fmla="*/ 6304326 w 6304326"/>
              <a:gd name="connsiteY2" fmla="*/ 845654 h 845654"/>
              <a:gd name="connsiteX3" fmla="*/ 0 w 6304326"/>
              <a:gd name="connsiteY3" fmla="*/ 845654 h 845654"/>
              <a:gd name="connsiteX4" fmla="*/ 0 w 6304326"/>
              <a:gd name="connsiteY4" fmla="*/ 0 h 845654"/>
              <a:gd name="connsiteX0" fmla="*/ 0 w 6304326"/>
              <a:gd name="connsiteY0" fmla="*/ 0 h 845654"/>
              <a:gd name="connsiteX1" fmla="*/ 6304326 w 6304326"/>
              <a:gd name="connsiteY1" fmla="*/ 0 h 845654"/>
              <a:gd name="connsiteX2" fmla="*/ 6251939 w 6304326"/>
              <a:gd name="connsiteY2" fmla="*/ 595623 h 845654"/>
              <a:gd name="connsiteX3" fmla="*/ 0 w 6304326"/>
              <a:gd name="connsiteY3" fmla="*/ 845654 h 845654"/>
              <a:gd name="connsiteX4" fmla="*/ 0 w 6304326"/>
              <a:gd name="connsiteY4" fmla="*/ 0 h 845654"/>
              <a:gd name="connsiteX0" fmla="*/ 0 w 6367135"/>
              <a:gd name="connsiteY0" fmla="*/ 0 h 845654"/>
              <a:gd name="connsiteX1" fmla="*/ 6304326 w 6367135"/>
              <a:gd name="connsiteY1" fmla="*/ 0 h 845654"/>
              <a:gd name="connsiteX2" fmla="*/ 6367135 w 6367135"/>
              <a:gd name="connsiteY2" fmla="*/ 740403 h 845654"/>
              <a:gd name="connsiteX3" fmla="*/ 0 w 6367135"/>
              <a:gd name="connsiteY3" fmla="*/ 845654 h 845654"/>
              <a:gd name="connsiteX4" fmla="*/ 0 w 6367135"/>
              <a:gd name="connsiteY4" fmla="*/ 0 h 84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7135" h="845654">
                <a:moveTo>
                  <a:pt x="0" y="0"/>
                </a:moveTo>
                <a:lnTo>
                  <a:pt x="6304326" y="0"/>
                </a:lnTo>
                <a:lnTo>
                  <a:pt x="6367135" y="740403"/>
                </a:lnTo>
                <a:lnTo>
                  <a:pt x="0" y="845654"/>
                </a:lnTo>
                <a:lnTo>
                  <a:pt x="0" y="0"/>
                </a:lnTo>
                <a:close/>
              </a:path>
            </a:pathLst>
          </a:custGeom>
          <a:solidFill>
            <a:srgbClr val="6BCCFA">
              <a:alpha val="50000"/>
            </a:srgbClr>
          </a:solidFill>
          <a:ln w="15875">
            <a:solidFill>
              <a:schemeClr val="tx1">
                <a:alpha val="7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1075797-AAB6-4F4B-B80F-417E9905B801}"/>
              </a:ext>
            </a:extLst>
          </p:cNvPr>
          <p:cNvSpPr/>
          <p:nvPr/>
        </p:nvSpPr>
        <p:spPr>
          <a:xfrm>
            <a:off x="7145210" y="3739681"/>
            <a:ext cx="1163447" cy="698969"/>
          </a:xfrm>
          <a:custGeom>
            <a:avLst/>
            <a:gdLst>
              <a:gd name="connsiteX0" fmla="*/ 0 w 1144396"/>
              <a:gd name="connsiteY0" fmla="*/ 0 h 698969"/>
              <a:gd name="connsiteX1" fmla="*/ 1144396 w 1144396"/>
              <a:gd name="connsiteY1" fmla="*/ 0 h 698969"/>
              <a:gd name="connsiteX2" fmla="*/ 1144396 w 1144396"/>
              <a:gd name="connsiteY2" fmla="*/ 698969 h 698969"/>
              <a:gd name="connsiteX3" fmla="*/ 0 w 1144396"/>
              <a:gd name="connsiteY3" fmla="*/ 698969 h 698969"/>
              <a:gd name="connsiteX4" fmla="*/ 0 w 1144396"/>
              <a:gd name="connsiteY4" fmla="*/ 0 h 698969"/>
              <a:gd name="connsiteX0" fmla="*/ 0 w 1149159"/>
              <a:gd name="connsiteY0" fmla="*/ 0 h 698969"/>
              <a:gd name="connsiteX1" fmla="*/ 1144396 w 1149159"/>
              <a:gd name="connsiteY1" fmla="*/ 0 h 698969"/>
              <a:gd name="connsiteX2" fmla="*/ 1149159 w 1149159"/>
              <a:gd name="connsiteY2" fmla="*/ 644200 h 698969"/>
              <a:gd name="connsiteX3" fmla="*/ 0 w 1149159"/>
              <a:gd name="connsiteY3" fmla="*/ 698969 h 698969"/>
              <a:gd name="connsiteX4" fmla="*/ 0 w 1149159"/>
              <a:gd name="connsiteY4" fmla="*/ 0 h 698969"/>
              <a:gd name="connsiteX0" fmla="*/ 0 w 1163447"/>
              <a:gd name="connsiteY0" fmla="*/ 0 h 698969"/>
              <a:gd name="connsiteX1" fmla="*/ 1144396 w 1163447"/>
              <a:gd name="connsiteY1" fmla="*/ 0 h 698969"/>
              <a:gd name="connsiteX2" fmla="*/ 1163447 w 1163447"/>
              <a:gd name="connsiteY2" fmla="*/ 658487 h 698969"/>
              <a:gd name="connsiteX3" fmla="*/ 0 w 1163447"/>
              <a:gd name="connsiteY3" fmla="*/ 698969 h 698969"/>
              <a:gd name="connsiteX4" fmla="*/ 0 w 1163447"/>
              <a:gd name="connsiteY4" fmla="*/ 0 h 69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3447" h="698969">
                <a:moveTo>
                  <a:pt x="0" y="0"/>
                </a:moveTo>
                <a:lnTo>
                  <a:pt x="1144396" y="0"/>
                </a:lnTo>
                <a:cubicBezTo>
                  <a:pt x="1145984" y="214733"/>
                  <a:pt x="1161859" y="443754"/>
                  <a:pt x="1163447" y="658487"/>
                </a:cubicBezTo>
                <a:lnTo>
                  <a:pt x="0" y="698969"/>
                </a:lnTo>
                <a:lnTo>
                  <a:pt x="0" y="0"/>
                </a:lnTo>
                <a:close/>
              </a:path>
            </a:pathLst>
          </a:custGeom>
          <a:solidFill>
            <a:srgbClr val="FFA826">
              <a:alpha val="50000"/>
            </a:srgb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1FD51A-7CDA-4608-A5FD-180BE4C166FE}"/>
              </a:ext>
            </a:extLst>
          </p:cNvPr>
          <p:cNvSpPr txBox="1"/>
          <p:nvPr/>
        </p:nvSpPr>
        <p:spPr>
          <a:xfrm>
            <a:off x="8315800" y="3749045"/>
            <a:ext cx="1020490" cy="646331"/>
          </a:xfrm>
          <a:custGeom>
            <a:avLst/>
            <a:gdLst>
              <a:gd name="connsiteX0" fmla="*/ 0 w 1371600"/>
              <a:gd name="connsiteY0" fmla="*/ 0 h 822960"/>
              <a:gd name="connsiteX1" fmla="*/ 1371600 w 1371600"/>
              <a:gd name="connsiteY1" fmla="*/ 0 h 822960"/>
              <a:gd name="connsiteX2" fmla="*/ 1371600 w 1371600"/>
              <a:gd name="connsiteY2" fmla="*/ 822960 h 822960"/>
              <a:gd name="connsiteX3" fmla="*/ 0 w 1371600"/>
              <a:gd name="connsiteY3" fmla="*/ 822960 h 822960"/>
              <a:gd name="connsiteX4" fmla="*/ 0 w 1371600"/>
              <a:gd name="connsiteY4" fmla="*/ 0 h 822960"/>
              <a:gd name="connsiteX0" fmla="*/ 0 w 1371600"/>
              <a:gd name="connsiteY0" fmla="*/ 0 h 865822"/>
              <a:gd name="connsiteX1" fmla="*/ 1371600 w 1371600"/>
              <a:gd name="connsiteY1" fmla="*/ 0 h 865822"/>
              <a:gd name="connsiteX2" fmla="*/ 1371600 w 1371600"/>
              <a:gd name="connsiteY2" fmla="*/ 822960 h 865822"/>
              <a:gd name="connsiteX3" fmla="*/ 9525 w 1371600"/>
              <a:gd name="connsiteY3" fmla="*/ 865822 h 865822"/>
              <a:gd name="connsiteX4" fmla="*/ 0 w 1371600"/>
              <a:gd name="connsiteY4" fmla="*/ 0 h 865822"/>
              <a:gd name="connsiteX0" fmla="*/ 0 w 1371600"/>
              <a:gd name="connsiteY0" fmla="*/ 0 h 880109"/>
              <a:gd name="connsiteX1" fmla="*/ 1371600 w 1371600"/>
              <a:gd name="connsiteY1" fmla="*/ 0 h 880109"/>
              <a:gd name="connsiteX2" fmla="*/ 1371600 w 1371600"/>
              <a:gd name="connsiteY2" fmla="*/ 822960 h 880109"/>
              <a:gd name="connsiteX3" fmla="*/ 9525 w 1371600"/>
              <a:gd name="connsiteY3" fmla="*/ 880109 h 880109"/>
              <a:gd name="connsiteX4" fmla="*/ 0 w 1371600"/>
              <a:gd name="connsiteY4" fmla="*/ 0 h 880109"/>
              <a:gd name="connsiteX0" fmla="*/ 0 w 1371600"/>
              <a:gd name="connsiteY0" fmla="*/ 0 h 880109"/>
              <a:gd name="connsiteX1" fmla="*/ 1371600 w 1371600"/>
              <a:gd name="connsiteY1" fmla="*/ 0 h 880109"/>
              <a:gd name="connsiteX2" fmla="*/ 1371600 w 1371600"/>
              <a:gd name="connsiteY2" fmla="*/ 803910 h 880109"/>
              <a:gd name="connsiteX3" fmla="*/ 9525 w 1371600"/>
              <a:gd name="connsiteY3" fmla="*/ 880109 h 880109"/>
              <a:gd name="connsiteX4" fmla="*/ 0 w 1371600"/>
              <a:gd name="connsiteY4" fmla="*/ 0 h 88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" h="880109">
                <a:moveTo>
                  <a:pt x="0" y="0"/>
                </a:moveTo>
                <a:lnTo>
                  <a:pt x="1371600" y="0"/>
                </a:lnTo>
                <a:lnTo>
                  <a:pt x="1371600" y="803910"/>
                </a:lnTo>
                <a:lnTo>
                  <a:pt x="9525" y="880109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15875">
            <a:solidFill>
              <a:schemeClr val="tx1">
                <a:alpha val="7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2CC15D4-3354-483D-AE79-A783D7E642E6}"/>
              </a:ext>
            </a:extLst>
          </p:cNvPr>
          <p:cNvSpPr txBox="1"/>
          <p:nvPr/>
        </p:nvSpPr>
        <p:spPr>
          <a:xfrm>
            <a:off x="9367248" y="3749045"/>
            <a:ext cx="1761596" cy="584775"/>
          </a:xfrm>
          <a:custGeom>
            <a:avLst/>
            <a:gdLst>
              <a:gd name="connsiteX0" fmla="*/ 0 w 6304326"/>
              <a:gd name="connsiteY0" fmla="*/ 0 h 845654"/>
              <a:gd name="connsiteX1" fmla="*/ 6304326 w 6304326"/>
              <a:gd name="connsiteY1" fmla="*/ 0 h 845654"/>
              <a:gd name="connsiteX2" fmla="*/ 6304326 w 6304326"/>
              <a:gd name="connsiteY2" fmla="*/ 845654 h 845654"/>
              <a:gd name="connsiteX3" fmla="*/ 0 w 6304326"/>
              <a:gd name="connsiteY3" fmla="*/ 845654 h 845654"/>
              <a:gd name="connsiteX4" fmla="*/ 0 w 6304326"/>
              <a:gd name="connsiteY4" fmla="*/ 0 h 845654"/>
              <a:gd name="connsiteX0" fmla="*/ 0 w 6304326"/>
              <a:gd name="connsiteY0" fmla="*/ 0 h 845654"/>
              <a:gd name="connsiteX1" fmla="*/ 6304326 w 6304326"/>
              <a:gd name="connsiteY1" fmla="*/ 0 h 845654"/>
              <a:gd name="connsiteX2" fmla="*/ 6251939 w 6304326"/>
              <a:gd name="connsiteY2" fmla="*/ 595623 h 845654"/>
              <a:gd name="connsiteX3" fmla="*/ 0 w 6304326"/>
              <a:gd name="connsiteY3" fmla="*/ 845654 h 845654"/>
              <a:gd name="connsiteX4" fmla="*/ 0 w 6304326"/>
              <a:gd name="connsiteY4" fmla="*/ 0 h 845654"/>
              <a:gd name="connsiteX0" fmla="*/ 0 w 6367135"/>
              <a:gd name="connsiteY0" fmla="*/ 0 h 845654"/>
              <a:gd name="connsiteX1" fmla="*/ 6304326 w 6367135"/>
              <a:gd name="connsiteY1" fmla="*/ 0 h 845654"/>
              <a:gd name="connsiteX2" fmla="*/ 6367135 w 6367135"/>
              <a:gd name="connsiteY2" fmla="*/ 740403 h 845654"/>
              <a:gd name="connsiteX3" fmla="*/ 0 w 6367135"/>
              <a:gd name="connsiteY3" fmla="*/ 845654 h 845654"/>
              <a:gd name="connsiteX4" fmla="*/ 0 w 6367135"/>
              <a:gd name="connsiteY4" fmla="*/ 0 h 845654"/>
              <a:gd name="connsiteX0" fmla="*/ 0 w 6304325"/>
              <a:gd name="connsiteY0" fmla="*/ 0 h 845654"/>
              <a:gd name="connsiteX1" fmla="*/ 6304326 w 6304325"/>
              <a:gd name="connsiteY1" fmla="*/ 0 h 845654"/>
              <a:gd name="connsiteX2" fmla="*/ 6148518 w 6304325"/>
              <a:gd name="connsiteY2" fmla="*/ 719740 h 845654"/>
              <a:gd name="connsiteX3" fmla="*/ 0 w 6304325"/>
              <a:gd name="connsiteY3" fmla="*/ 845654 h 845654"/>
              <a:gd name="connsiteX4" fmla="*/ 0 w 6304325"/>
              <a:gd name="connsiteY4" fmla="*/ 0 h 845654"/>
              <a:gd name="connsiteX0" fmla="*/ 0 w 6220244"/>
              <a:gd name="connsiteY0" fmla="*/ 0 h 845654"/>
              <a:gd name="connsiteX1" fmla="*/ 6220244 w 6220244"/>
              <a:gd name="connsiteY1" fmla="*/ 37880 h 845654"/>
              <a:gd name="connsiteX2" fmla="*/ 6148518 w 6220244"/>
              <a:gd name="connsiteY2" fmla="*/ 719740 h 845654"/>
              <a:gd name="connsiteX3" fmla="*/ 0 w 6220244"/>
              <a:gd name="connsiteY3" fmla="*/ 845654 h 845654"/>
              <a:gd name="connsiteX4" fmla="*/ 0 w 6220244"/>
              <a:gd name="connsiteY4" fmla="*/ 0 h 845654"/>
              <a:gd name="connsiteX0" fmla="*/ 0 w 6220244"/>
              <a:gd name="connsiteY0" fmla="*/ 0 h 845654"/>
              <a:gd name="connsiteX1" fmla="*/ 6220244 w 6220244"/>
              <a:gd name="connsiteY1" fmla="*/ 37880 h 845654"/>
              <a:gd name="connsiteX2" fmla="*/ 6198970 w 6220244"/>
              <a:gd name="connsiteY2" fmla="*/ 705966 h 845654"/>
              <a:gd name="connsiteX3" fmla="*/ 0 w 6220244"/>
              <a:gd name="connsiteY3" fmla="*/ 845654 h 845654"/>
              <a:gd name="connsiteX4" fmla="*/ 0 w 6220244"/>
              <a:gd name="connsiteY4" fmla="*/ 0 h 84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0244" h="845654">
                <a:moveTo>
                  <a:pt x="0" y="0"/>
                </a:moveTo>
                <a:lnTo>
                  <a:pt x="6220244" y="37880"/>
                </a:lnTo>
                <a:lnTo>
                  <a:pt x="6198970" y="705966"/>
                </a:lnTo>
                <a:lnTo>
                  <a:pt x="0" y="845654"/>
                </a:lnTo>
                <a:lnTo>
                  <a:pt x="0" y="0"/>
                </a:lnTo>
                <a:close/>
              </a:path>
            </a:pathLst>
          </a:custGeom>
          <a:solidFill>
            <a:srgbClr val="6BCCFA">
              <a:alpha val="50000"/>
            </a:srgbClr>
          </a:solidFill>
          <a:ln w="15875">
            <a:solidFill>
              <a:schemeClr val="tx1">
                <a:alpha val="7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63B4FF-2C0C-419E-AE61-1F5061DF71BB}"/>
              </a:ext>
            </a:extLst>
          </p:cNvPr>
          <p:cNvSpPr txBox="1"/>
          <p:nvPr/>
        </p:nvSpPr>
        <p:spPr>
          <a:xfrm>
            <a:off x="6619082" y="1345800"/>
            <a:ext cx="3158331" cy="2066544"/>
          </a:xfrm>
          <a:prstGeom prst="rect">
            <a:avLst/>
          </a:prstGeom>
          <a:solidFill>
            <a:srgbClr val="6BCCFA">
              <a:alpha val="50000"/>
            </a:srgbClr>
          </a:solidFill>
          <a:ln w="12700">
            <a:solidFill>
              <a:schemeClr val="tx1">
                <a:alpha val="7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9A2693-772E-4AAC-824E-D0EF288AC56C}"/>
              </a:ext>
            </a:extLst>
          </p:cNvPr>
          <p:cNvSpPr txBox="1"/>
          <p:nvPr/>
        </p:nvSpPr>
        <p:spPr>
          <a:xfrm>
            <a:off x="4073235" y="3019420"/>
            <a:ext cx="2504143" cy="430887"/>
          </a:xfrm>
          <a:custGeom>
            <a:avLst/>
            <a:gdLst>
              <a:gd name="connsiteX0" fmla="*/ 0 w 1371600"/>
              <a:gd name="connsiteY0" fmla="*/ 0 h 822960"/>
              <a:gd name="connsiteX1" fmla="*/ 1371600 w 1371600"/>
              <a:gd name="connsiteY1" fmla="*/ 0 h 822960"/>
              <a:gd name="connsiteX2" fmla="*/ 1371600 w 1371600"/>
              <a:gd name="connsiteY2" fmla="*/ 822960 h 822960"/>
              <a:gd name="connsiteX3" fmla="*/ 0 w 1371600"/>
              <a:gd name="connsiteY3" fmla="*/ 822960 h 822960"/>
              <a:gd name="connsiteX4" fmla="*/ 0 w 1371600"/>
              <a:gd name="connsiteY4" fmla="*/ 0 h 822960"/>
              <a:gd name="connsiteX0" fmla="*/ 0 w 1371600"/>
              <a:gd name="connsiteY0" fmla="*/ 0 h 865822"/>
              <a:gd name="connsiteX1" fmla="*/ 1371600 w 1371600"/>
              <a:gd name="connsiteY1" fmla="*/ 0 h 865822"/>
              <a:gd name="connsiteX2" fmla="*/ 1371600 w 1371600"/>
              <a:gd name="connsiteY2" fmla="*/ 822960 h 865822"/>
              <a:gd name="connsiteX3" fmla="*/ 9525 w 1371600"/>
              <a:gd name="connsiteY3" fmla="*/ 865822 h 865822"/>
              <a:gd name="connsiteX4" fmla="*/ 0 w 1371600"/>
              <a:gd name="connsiteY4" fmla="*/ 0 h 865822"/>
              <a:gd name="connsiteX0" fmla="*/ 0 w 1371600"/>
              <a:gd name="connsiteY0" fmla="*/ 0 h 880109"/>
              <a:gd name="connsiteX1" fmla="*/ 1371600 w 1371600"/>
              <a:gd name="connsiteY1" fmla="*/ 0 h 880109"/>
              <a:gd name="connsiteX2" fmla="*/ 1371600 w 1371600"/>
              <a:gd name="connsiteY2" fmla="*/ 822960 h 880109"/>
              <a:gd name="connsiteX3" fmla="*/ 9525 w 1371600"/>
              <a:gd name="connsiteY3" fmla="*/ 880109 h 880109"/>
              <a:gd name="connsiteX4" fmla="*/ 0 w 1371600"/>
              <a:gd name="connsiteY4" fmla="*/ 0 h 880109"/>
              <a:gd name="connsiteX0" fmla="*/ 0 w 1371600"/>
              <a:gd name="connsiteY0" fmla="*/ 0 h 880109"/>
              <a:gd name="connsiteX1" fmla="*/ 1371600 w 1371600"/>
              <a:gd name="connsiteY1" fmla="*/ 0 h 880109"/>
              <a:gd name="connsiteX2" fmla="*/ 1371600 w 1371600"/>
              <a:gd name="connsiteY2" fmla="*/ 803910 h 880109"/>
              <a:gd name="connsiteX3" fmla="*/ 9525 w 1371600"/>
              <a:gd name="connsiteY3" fmla="*/ 880109 h 880109"/>
              <a:gd name="connsiteX4" fmla="*/ 0 w 1371600"/>
              <a:gd name="connsiteY4" fmla="*/ 0 h 880109"/>
              <a:gd name="connsiteX0" fmla="*/ 0 w 1371600"/>
              <a:gd name="connsiteY0" fmla="*/ 9042 h 889151"/>
              <a:gd name="connsiteX1" fmla="*/ 436295 w 1371600"/>
              <a:gd name="connsiteY1" fmla="*/ 4 h 889151"/>
              <a:gd name="connsiteX2" fmla="*/ 1371600 w 1371600"/>
              <a:gd name="connsiteY2" fmla="*/ 9042 h 889151"/>
              <a:gd name="connsiteX3" fmla="*/ 1371600 w 1371600"/>
              <a:gd name="connsiteY3" fmla="*/ 812952 h 889151"/>
              <a:gd name="connsiteX4" fmla="*/ 9525 w 1371600"/>
              <a:gd name="connsiteY4" fmla="*/ 889151 h 889151"/>
              <a:gd name="connsiteX5" fmla="*/ 0 w 1371600"/>
              <a:gd name="connsiteY5" fmla="*/ 9042 h 88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1600" h="889151">
                <a:moveTo>
                  <a:pt x="0" y="9042"/>
                </a:moveTo>
                <a:cubicBezTo>
                  <a:pt x="147565" y="9272"/>
                  <a:pt x="288730" y="-226"/>
                  <a:pt x="436295" y="4"/>
                </a:cubicBezTo>
                <a:lnTo>
                  <a:pt x="1371600" y="9042"/>
                </a:lnTo>
                <a:lnTo>
                  <a:pt x="1371600" y="812952"/>
                </a:lnTo>
                <a:lnTo>
                  <a:pt x="9525" y="889151"/>
                </a:lnTo>
                <a:lnTo>
                  <a:pt x="0" y="9042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15875">
            <a:solidFill>
              <a:schemeClr val="tx1">
                <a:alpha val="7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32084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4BD8-3681-BEED-6C7F-F82137965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1873" y="2806538"/>
            <a:ext cx="6516692" cy="1483671"/>
          </a:xfrm>
        </p:spPr>
        <p:txBody>
          <a:bodyPr>
            <a:normAutofit/>
          </a:bodyPr>
          <a:lstStyle/>
          <a:p>
            <a:pPr algn="r"/>
            <a:r>
              <a:rPr lang="fa-IR" sz="5908" b="1" dirty="0">
                <a:latin typeface="+mn-lt"/>
                <a:cs typeface="B Titr" panose="00000700000000000000" pitchFamily="2" charset="-78"/>
              </a:rPr>
              <a:t>برنامه اجرایی طرح</a:t>
            </a:r>
            <a:endParaRPr lang="en-US" sz="5908" b="1" dirty="0">
              <a:latin typeface="+mn-lt"/>
              <a:cs typeface="B Titr" panose="00000700000000000000" pitchFamily="2" charset="-78"/>
            </a:endParaRPr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7AF932FB-7201-F196-A966-78EA16522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0F5C20-B158-4E2D-F41F-66B13AD98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721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6">
            <a:extLst>
              <a:ext uri="{FF2B5EF4-FFF2-40B4-BE49-F238E27FC236}">
                <a16:creationId xmlns:a16="http://schemas.microsoft.com/office/drawing/2014/main" id="{AA66D14C-B04E-2700-E431-2537B6805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90 طرح بسم الله الرحمن الرحیم با کیفیت بالا + دانلود">
            <a:extLst>
              <a:ext uri="{FF2B5EF4-FFF2-40B4-BE49-F238E27FC236}">
                <a16:creationId xmlns:a16="http://schemas.microsoft.com/office/drawing/2014/main" id="{47B6424A-F6A8-48E6-9F85-9CC9117B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43" y="460301"/>
            <a:ext cx="6756664" cy="387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B483A8-DF26-B555-5929-EBAB672EE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692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برنامه اجرایی </a:t>
            </a:r>
            <a:r>
              <a:rPr lang="fa-IR" sz="4000" b="1" dirty="0" smtClean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اولیه طرح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EA009-25B1-448A-B9A1-E63D2C65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9B0A2-94ED-4362-B14E-334AC5D0D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6" t="7238" r="2115" b="44254"/>
          <a:stretch/>
        </p:blipFill>
        <p:spPr>
          <a:xfrm>
            <a:off x="118983" y="1035322"/>
            <a:ext cx="11954034" cy="488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47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4BD8-3681-BEED-6C7F-F82137965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7424" y="2806538"/>
            <a:ext cx="8331141" cy="1483671"/>
          </a:xfrm>
        </p:spPr>
        <p:txBody>
          <a:bodyPr>
            <a:normAutofit/>
          </a:bodyPr>
          <a:lstStyle/>
          <a:p>
            <a:pPr algn="r"/>
            <a:r>
              <a:rPr lang="fa-IR" sz="5908" b="1" dirty="0">
                <a:latin typeface="+mn-lt"/>
                <a:cs typeface="B Titr" panose="00000700000000000000" pitchFamily="2" charset="-78"/>
              </a:rPr>
              <a:t>تصاویر طرح</a:t>
            </a:r>
            <a:endParaRPr lang="en-US" sz="5908" b="1" dirty="0">
              <a:latin typeface="+mn-lt"/>
              <a:cs typeface="B Titr" panose="00000700000000000000" pitchFamily="2" charset="-78"/>
            </a:endParaRPr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7AF932FB-7201-F196-A966-78EA16522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BE470C-195F-9C7D-3E71-E778D8C4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57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تصاویر طرح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02925-DF45-464D-917D-9EDB5ABF9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B5948D-F4C5-424B-8288-AC818E531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8" y="1687285"/>
            <a:ext cx="5219329" cy="3914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3B5EF-6B7F-4D2E-8160-679C07B1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965" y="1687285"/>
            <a:ext cx="5219337" cy="39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64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تصاویر طرح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D3E3E9-85AF-4B1A-9288-0033514F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C136E1-C39E-422A-BEF7-282D9B986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8" y="1687285"/>
            <a:ext cx="5219337" cy="3914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6BB5D-D2AA-4F32-A2E8-16254FC46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964" y="1687286"/>
            <a:ext cx="5219328" cy="39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89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تصاویر طرح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263B3B30-923B-0815-76D1-1ABB2C4C5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287" y="28244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DCA18-7AD9-4B48-A064-80BB34191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873A23-9FF0-48B7-AEBB-AD8F6CBEC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8" y="1687286"/>
            <a:ext cx="5219328" cy="3914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ABB312-A6D2-4C6B-9FC5-DFE6D361B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964" y="1687286"/>
            <a:ext cx="5219328" cy="39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55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تصاویر طرح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263B3B30-923B-0815-76D1-1ABB2C4C5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287" y="28244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29796-67A9-48A9-8DC5-E38FBA77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D1B194-CF32-4FE7-AA89-205865FC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9" y="1687287"/>
            <a:ext cx="5219328" cy="3914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78DB0A-170B-4F4F-A584-1C72E3607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961" y="1687286"/>
            <a:ext cx="5219329" cy="391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29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تصاویر طرح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263B3B30-923B-0815-76D1-1ABB2C4C5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287" y="28244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29796-67A9-48A9-8DC5-E38FBA77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2CAC4C-8948-4776-8C35-1529281C8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8" y="1687285"/>
            <a:ext cx="5219321" cy="391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F3BB6C-7361-42D0-9535-B653469F3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970" y="1687285"/>
            <a:ext cx="5219331" cy="39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81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63B3B30-923B-0815-76D1-1ABB2C4C5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287" y="28244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20B4A-46C2-444E-BF44-C682D5C8C267}"/>
              </a:ext>
            </a:extLst>
          </p:cNvPr>
          <p:cNvSpPr txBox="1"/>
          <p:nvPr/>
        </p:nvSpPr>
        <p:spPr>
          <a:xfrm>
            <a:off x="3452948" y="1855198"/>
            <a:ext cx="5286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3600" dirty="0">
                <a:cs typeface="B Titr" panose="00000700000000000000" pitchFamily="2" charset="-78"/>
              </a:rPr>
              <a:t>با تشکر از توجه شما</a:t>
            </a: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961CF9-CBF0-4D08-B362-30C065FF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285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4BD8-3681-BEED-6C7F-F82137965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1873" y="2806538"/>
            <a:ext cx="6516692" cy="1483671"/>
          </a:xfrm>
        </p:spPr>
        <p:txBody>
          <a:bodyPr>
            <a:normAutofit/>
          </a:bodyPr>
          <a:lstStyle/>
          <a:p>
            <a:pPr algn="r"/>
            <a:r>
              <a:rPr lang="fa-IR" sz="5908" b="1" dirty="0">
                <a:latin typeface="+mn-lt"/>
                <a:cs typeface="B Titr" panose="00000700000000000000" pitchFamily="2" charset="-78"/>
              </a:rPr>
              <a:t>معرفی طرح</a:t>
            </a:r>
            <a:endParaRPr lang="en-US" sz="5908" b="1" dirty="0">
              <a:latin typeface="+mn-lt"/>
              <a:cs typeface="B Titr" panose="00000700000000000000" pitchFamily="2" charset="-78"/>
            </a:endParaRPr>
          </a:p>
        </p:txBody>
      </p:sp>
      <p:pic>
        <p:nvPicPr>
          <p:cNvPr id="4" name="Picture 26">
            <a:extLst>
              <a:ext uri="{FF2B5EF4-FFF2-40B4-BE49-F238E27FC236}">
                <a16:creationId xmlns:a16="http://schemas.microsoft.com/office/drawing/2014/main" id="{7AF932FB-7201-F196-A966-78EA16522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68B9DB-F603-02DC-D3E9-31042367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54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4BD8-3681-BEED-6C7F-F821379659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31296" y="0"/>
            <a:ext cx="8659812" cy="8747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معرفی طرح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EDF09E-38EC-ADA1-1CDB-30E738D896A5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E5E15FB-A7DB-7833-0F82-0BD5EC023A6B}"/>
              </a:ext>
            </a:extLst>
          </p:cNvPr>
          <p:cNvSpPr txBox="1"/>
          <p:nvPr/>
        </p:nvSpPr>
        <p:spPr>
          <a:xfrm>
            <a:off x="182894" y="937008"/>
            <a:ext cx="11628106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  <a:spcAft>
                <a:spcPts val="800"/>
              </a:spcAft>
            </a:pPr>
            <a:r>
              <a:rPr lang="fa-I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ایران به دلیل داشتن منابع عظیم پروپان دارای مزیت ویژه در تولید پروپیلن و زنجیره گسترده آن بوده و تقاضای جهانی به پلی‌پروپیلن و سایر مشتقات پروپیلن قابل توجه می‌باشد، در همین راستا تبدیل پروپان تولیدی پالایشگاه‌ پارس جنوبی (فاز 22 و 24) به پروپیلن در برنامه شرکت پتروپردیس سینا هدف گذاری شده است.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6">
            <a:extLst>
              <a:ext uri="{FF2B5EF4-FFF2-40B4-BE49-F238E27FC236}">
                <a16:creationId xmlns:a16="http://schemas.microsoft.com/office/drawing/2014/main" id="{CC8E46DC-D49F-445A-4FB4-5203002E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21427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3FF146-EDE1-5B56-EAE2-F253A1E1D0AE}"/>
              </a:ext>
            </a:extLst>
          </p:cNvPr>
          <p:cNvSpPr txBox="1"/>
          <p:nvPr/>
        </p:nvSpPr>
        <p:spPr>
          <a:xfrm>
            <a:off x="281947" y="2375863"/>
            <a:ext cx="11529053" cy="313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  <a:spcAft>
                <a:spcPts val="800"/>
              </a:spcAft>
            </a:pPr>
            <a:r>
              <a:rPr lang="fa-I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شرکت پتروپردیس سینا (سهامی خاص) در نظر دارد مجتمع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PDH/PP/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ACN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/PO/Utility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&amp; Off Site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مشتمل بر یک واحد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PDH</a:t>
            </a:r>
            <a:r>
              <a:rPr lang="fa-I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با ظرفیت تولید 600 هزار تن </a:t>
            </a: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پروپیلن </a:t>
            </a:r>
            <a:r>
              <a:rPr lang="fa-I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در سال و سرویس‌های جانبی مورد نیاز را در فاز نخست، و واحدهای پلی‌پروپیلن، آکریلونیتریل</a:t>
            </a: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و پروپیلن اکساید</a:t>
            </a:r>
            <a:r>
              <a:rPr lang="fa-I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را در فاز دوم احداث نماید.</a:t>
            </a:r>
            <a:endParaRPr lang="fa-IR" sz="2000" dirty="0"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>
              <a:lnSpc>
                <a:spcPct val="150000"/>
              </a:lnSpc>
              <a:spcAft>
                <a:spcPts val="800"/>
              </a:spcAft>
            </a:pPr>
            <a:r>
              <a:rPr lang="fa-I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دانش فنی: 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342900" indent="-342900" algn="justLow" rt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a-IR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 دانش فنی واحد </a:t>
            </a:r>
            <a:r>
              <a:rPr lang="en-US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PDH</a:t>
            </a:r>
            <a:r>
              <a:rPr lang="fa-IR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 : شرکت </a:t>
            </a:r>
            <a:r>
              <a:rPr lang="en-US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UOP</a:t>
            </a:r>
            <a:r>
              <a:rPr lang="fa-IR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 </a:t>
            </a:r>
          </a:p>
          <a:p>
            <a:pPr marL="342900" indent="-342900" algn="justLow" rt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دانش فنی واحد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PP</a:t>
            </a: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: شرکت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Basell</a:t>
            </a:r>
            <a:endParaRPr lang="fa-IR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2F5148-4D17-1771-24BA-1F60678DD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1" t="25176" r="13812" b="15012"/>
          <a:stretch/>
        </p:blipFill>
        <p:spPr bwMode="auto">
          <a:xfrm>
            <a:off x="-1" y="3455314"/>
            <a:ext cx="3619099" cy="340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995EF-4EE1-4E7B-8529-924744395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5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4BD8-3681-BEED-6C7F-F821379659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31296" y="0"/>
            <a:ext cx="8659812" cy="8747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موقعیت جغرافیایی زمین طرح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EDF09E-38EC-ADA1-1CDB-30E738D896A5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E5E15FB-A7DB-7833-0F82-0BD5EC023A6B}"/>
              </a:ext>
            </a:extLst>
          </p:cNvPr>
          <p:cNvSpPr txBox="1"/>
          <p:nvPr/>
        </p:nvSpPr>
        <p:spPr>
          <a:xfrm>
            <a:off x="202474" y="937008"/>
            <a:ext cx="11621588" cy="2567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  <a:spcAft>
                <a:spcPts val="800"/>
              </a:spcAft>
            </a:pPr>
            <a:r>
              <a:rPr lang="fa-IR" sz="2000" b="1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زمین در نظر گرفته شده جهت احداث این طرح در منطقه ویژه اقتصادی انرژی پارس (پارس2 - کنگان) در استان بوشهر بوده و از نظر جغرافیایی نسبت به سایر طرح های منطقه متمایز می باشد که می توان به موارد زیر اشاره کرد: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Low" rtl="1">
              <a:lnSpc>
                <a:spcPct val="150000"/>
              </a:lnSpc>
              <a:spcAft>
                <a:spcPts val="800"/>
              </a:spcAft>
            </a:pP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1- نزدیکی به خوراک (پروپان) حدود 3 کیلومتر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 </a:t>
            </a: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2- مجاورت آبهای آزاد (خلیج فارس)  </a:t>
            </a:r>
            <a:r>
              <a:rPr lang="fa-IR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B Nazanin" panose="00000400000000000000" pitchFamily="2" charset="-78"/>
              </a:rPr>
              <a:t>- </a:t>
            </a: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نزدیکی به خط لوله اتیلن غرب برای بعضی از گریدهای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PP</a:t>
            </a: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(حدود 3 کیلومتر)   4- نزدیکی  به خط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IGAT</a:t>
            </a: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(خطوط گازی جهت سوخت مصرفی) حدود 3.5 کیلومتر</a:t>
            </a:r>
          </a:p>
          <a:p>
            <a:pPr algn="justLow" rtl="1">
              <a:lnSpc>
                <a:spcPct val="150000"/>
              </a:lnSpc>
              <a:spcAft>
                <a:spcPts val="800"/>
              </a:spcAft>
            </a:pPr>
            <a:r>
              <a:rPr lang="fa-IR" sz="2000" dirty="0">
                <a:latin typeface="Times New Roman" panose="02020603050405020304" pitchFamily="18" charset="0"/>
                <a:ea typeface="Calibri" panose="020F0502020204030204" pitchFamily="34" charset="0"/>
                <a:cs typeface="B Nazanin" panose="00000400000000000000" pitchFamily="2" charset="-78"/>
              </a:rPr>
              <a:t> 5- اتصال به جاده های دسترسی و ترانزیت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6">
            <a:extLst>
              <a:ext uri="{FF2B5EF4-FFF2-40B4-BE49-F238E27FC236}">
                <a16:creationId xmlns:a16="http://schemas.microsoft.com/office/drawing/2014/main" id="{CC8E46DC-D49F-445A-4FB4-5203002E7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21427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9E1DD71-182D-4BB8-8D0F-3CFD0A163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67F663-B896-A93E-185C-E85FA220AB2F}"/>
              </a:ext>
            </a:extLst>
          </p:cNvPr>
          <p:cNvGrpSpPr/>
          <p:nvPr/>
        </p:nvGrpSpPr>
        <p:grpSpPr>
          <a:xfrm>
            <a:off x="0" y="3098800"/>
            <a:ext cx="7896979" cy="3753013"/>
            <a:chOff x="0" y="0"/>
            <a:chExt cx="8645715" cy="378017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ABB8146-07D4-0448-860F-1DFDEDF05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3000"/>
                      </a14:imgEffect>
                      <a14:imgEffect>
                        <a14:colorTemperature colorTemp="11500"/>
                      </a14:imgEffect>
                      <a14:imgEffect>
                        <a14:saturation sat="308000"/>
                      </a14:imgEffect>
                      <a14:imgEffect>
                        <a14:brightnessContrast bright="32000" contrast="-3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8645715" cy="37801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EF7218-0426-5A8F-2BD9-F15020F3A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5000"/>
            </a:blip>
            <a:stretch>
              <a:fillRect/>
            </a:stretch>
          </p:blipFill>
          <p:spPr>
            <a:xfrm>
              <a:off x="1416253" y="538496"/>
              <a:ext cx="4898222" cy="2093809"/>
            </a:xfrm>
            <a:prstGeom prst="rect">
              <a:avLst/>
            </a:prstGeom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062234-FAC7-BACA-49A1-2C1FFBBDABF7}"/>
                </a:ext>
              </a:extLst>
            </p:cNvPr>
            <p:cNvCxnSpPr>
              <a:cxnSpLocks/>
            </p:cNvCxnSpPr>
            <p:nvPr/>
          </p:nvCxnSpPr>
          <p:spPr>
            <a:xfrm>
              <a:off x="1706880" y="557546"/>
              <a:ext cx="4594621" cy="6729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EA9025D-93F9-27A6-3D61-57AF96FD72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09" y="557546"/>
              <a:ext cx="272471" cy="14059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3DF08EA-661B-2ACE-8B5C-B1F4BED11173}"/>
                </a:ext>
              </a:extLst>
            </p:cNvPr>
            <p:cNvCxnSpPr>
              <a:cxnSpLocks/>
            </p:cNvCxnSpPr>
            <p:nvPr/>
          </p:nvCxnSpPr>
          <p:spPr>
            <a:xfrm>
              <a:off x="1433428" y="1963452"/>
              <a:ext cx="4607595" cy="6500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9CC354B-BADC-E899-6344-853FD053D3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29029" y="1226637"/>
              <a:ext cx="272472" cy="13868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01D6C84-6868-45E5-8572-E646D804E84F}"/>
              </a:ext>
            </a:extLst>
          </p:cNvPr>
          <p:cNvSpPr txBox="1"/>
          <p:nvPr/>
        </p:nvSpPr>
        <p:spPr>
          <a:xfrm>
            <a:off x="1828233" y="6173881"/>
            <a:ext cx="1541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b="1" dirty="0">
                <a:solidFill>
                  <a:srgbClr val="FFFF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خلیج فارس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3176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63EA882-2C2C-6D59-0AA4-8643F6AA5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3" y="2546985"/>
            <a:ext cx="4916943" cy="373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5E15FB-A7DB-7833-0F82-0BD5EC023A6B}"/>
              </a:ext>
            </a:extLst>
          </p:cNvPr>
          <p:cNvSpPr txBox="1"/>
          <p:nvPr/>
        </p:nvSpPr>
        <p:spPr>
          <a:xfrm>
            <a:off x="421762" y="1283058"/>
            <a:ext cx="11348475" cy="106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  <a:tabLst>
                <a:tab pos="601018" algn="l"/>
                <a:tab pos="7311475" algn="l"/>
              </a:tabLst>
            </a:pPr>
            <a:r>
              <a:rPr lang="fa-IR" sz="2200" dirty="0"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هدف از تهیه گزارش جاری ارائه شرح اقدامات انجام شده و فعالیت های پیش رو جهت احداث واحد های تولید پروپیلن، پلی پروپیلن و آکریلونیتریل و پروپیلن اکساید می باشد و این طرح  شامل واحدهای فرآیندی زیر است: </a:t>
            </a:r>
            <a:endParaRPr lang="en-US" sz="2200" dirty="0">
              <a:latin typeface="Times New Roman" panose="02020603050405020304" pitchFamily="18" charset="0"/>
              <a:ea typeface="Batang" panose="02030600000101010101" pitchFamily="18" charset="-127"/>
              <a:cs typeface="B Nazanin" panose="00000400000000000000" pitchFamily="2" charset="-7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هدف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5B5D19-E34A-1907-9CB5-B34C6AB6159A}"/>
              </a:ext>
            </a:extLst>
          </p:cNvPr>
          <p:cNvSpPr txBox="1"/>
          <p:nvPr/>
        </p:nvSpPr>
        <p:spPr>
          <a:xfrm>
            <a:off x="4308447" y="2530862"/>
            <a:ext cx="7584536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fa-IR" sz="21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واحد</a:t>
            </a:r>
            <a:r>
              <a:rPr lang="en-US" sz="21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 PDH</a:t>
            </a:r>
            <a:r>
              <a:rPr lang="fa-IR" sz="21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  </a:t>
            </a:r>
            <a:r>
              <a:rPr lang="fa-IR" sz="2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تولید پروپیلن از پروپان (دهیدروژناسیون) به ظرفیت 600 هزار تن در سال</a:t>
            </a:r>
            <a:endParaRPr lang="fa-IR" sz="2000" dirty="0">
              <a:solidFill>
                <a:srgbClr val="222222"/>
              </a:solidFill>
              <a:highlight>
                <a:srgbClr val="FFFFFF"/>
              </a:highlight>
              <a:latin typeface="Times New Roman" panose="02020603050405020304" pitchFamily="18" charset="0"/>
            </a:endParaRPr>
          </a:p>
          <a:p>
            <a:pPr algn="just" rtl="1">
              <a:lnSpc>
                <a:spcPct val="200000"/>
              </a:lnSpc>
            </a:pPr>
            <a:r>
              <a:rPr lang="fa-IR" sz="2100" b="1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واحد</a:t>
            </a:r>
            <a:r>
              <a:rPr lang="en-US" sz="2100" b="1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PP</a:t>
            </a:r>
            <a:r>
              <a:rPr lang="fa-IR" sz="21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     </a:t>
            </a:r>
            <a:r>
              <a:rPr lang="fa-IR" sz="20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تولید پلی پروپیلن از پروپیلن به ظرفیت 300 هزار تن در سال</a:t>
            </a:r>
          </a:p>
          <a:p>
            <a:pPr algn="just" rtl="1">
              <a:lnSpc>
                <a:spcPct val="200000"/>
              </a:lnSpc>
            </a:pPr>
            <a:r>
              <a:rPr lang="fa-IR" sz="2100" b="1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واحد</a:t>
            </a:r>
            <a:r>
              <a:rPr lang="en-US" sz="2100" b="1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ACN</a:t>
            </a:r>
            <a:r>
              <a:rPr lang="fa-IR" sz="21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  </a:t>
            </a:r>
            <a:r>
              <a:rPr lang="fa-IR" sz="20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تولید آکریلونیتریل از پروپیلن به ظرفیت 150 هزار تن در سال </a:t>
            </a:r>
            <a:endParaRPr lang="en-US" sz="2000" dirty="0">
              <a:solidFill>
                <a:srgbClr val="222222"/>
              </a:solidFill>
              <a:highlight>
                <a:srgbClr val="FFFFFF"/>
              </a:highlight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>
              <a:lnSpc>
                <a:spcPct val="200000"/>
              </a:lnSpc>
            </a:pPr>
            <a:r>
              <a:rPr lang="fa-IR" sz="21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واحد</a:t>
            </a:r>
            <a:r>
              <a:rPr lang="fa-IR" sz="21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 </a:t>
            </a:r>
            <a:r>
              <a:rPr lang="en-US" sz="21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PO</a:t>
            </a:r>
            <a:r>
              <a:rPr lang="fa-IR" sz="21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   </a:t>
            </a:r>
            <a:r>
              <a:rPr lang="fa-IR" sz="20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تولید </a:t>
            </a:r>
            <a:r>
              <a:rPr lang="fa-IR" sz="2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پروپیلن اکساید از پروپیلن به ظرفیت 185 هزار تن در سال</a:t>
            </a:r>
          </a:p>
          <a:p>
            <a:pPr algn="just" rtl="1">
              <a:lnSpc>
                <a:spcPct val="200000"/>
              </a:lnSpc>
            </a:pPr>
            <a:r>
              <a:rPr lang="fa-IR" sz="21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واحد</a:t>
            </a:r>
            <a:r>
              <a:rPr lang="fa-IR" sz="21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 </a:t>
            </a:r>
            <a:r>
              <a:rPr lang="en-US" sz="21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</a:rPr>
              <a:t>Utility / off site</a:t>
            </a:r>
            <a:r>
              <a:rPr lang="fa-IR" sz="21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      </a:t>
            </a:r>
            <a:r>
              <a:rPr lang="fa-IR" sz="20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B Nazanin" panose="00000400000000000000" pitchFamily="2" charset="-78"/>
              </a:rPr>
              <a:t>به میزان مورد نیاز</a:t>
            </a:r>
            <a:endParaRPr lang="fa-IR" sz="200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C34F54-CFB5-43B3-A63D-AF7CCFB1F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71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مشخصات کلی طرح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7C102F-2C12-CF52-AC7E-2F6080F84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201836"/>
              </p:ext>
            </p:extLst>
          </p:nvPr>
        </p:nvGraphicFramePr>
        <p:xfrm>
          <a:off x="1772946" y="994757"/>
          <a:ext cx="9056914" cy="4408517"/>
        </p:xfrm>
        <a:graphic>
          <a:graphicData uri="http://schemas.openxmlformats.org/drawingml/2006/table">
            <a:tbl>
              <a:tblPr rtl="1" firstRow="1" firstCol="1" bandRow="1"/>
              <a:tblGrid>
                <a:gridCol w="4193297">
                  <a:extLst>
                    <a:ext uri="{9D8B030D-6E8A-4147-A177-3AD203B41FA5}">
                      <a16:colId xmlns:a16="http://schemas.microsoft.com/office/drawing/2014/main" val="1972201746"/>
                    </a:ext>
                  </a:extLst>
                </a:gridCol>
                <a:gridCol w="2708872">
                  <a:extLst>
                    <a:ext uri="{9D8B030D-6E8A-4147-A177-3AD203B41FA5}">
                      <a16:colId xmlns:a16="http://schemas.microsoft.com/office/drawing/2014/main" val="1407499867"/>
                    </a:ext>
                  </a:extLst>
                </a:gridCol>
                <a:gridCol w="2154745">
                  <a:extLst>
                    <a:ext uri="{9D8B030D-6E8A-4147-A177-3AD203B41FA5}">
                      <a16:colId xmlns:a16="http://schemas.microsoft.com/office/drawing/2014/main" val="1800491974"/>
                    </a:ext>
                  </a:extLst>
                </a:gridCol>
              </a:tblGrid>
              <a:tr h="36559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نام طرح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احداث واحد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PDH/PP/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ACN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/PO/Utility &amp;Off Site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203860"/>
                  </a:ext>
                </a:extLst>
              </a:tr>
              <a:tr h="36559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کارفرما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شرکت پترو پردیس سینا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701075"/>
                  </a:ext>
                </a:extLst>
              </a:tr>
              <a:tr h="365594">
                <a:tc>
                  <a:txBody>
                    <a:bodyPr/>
                    <a:lstStyle/>
                    <a:p>
                      <a:pPr marL="0" algn="r" defTabSz="914446" rtl="1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محل احداث طرح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46" rtl="1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Nazanin" panose="00000400000000000000" pitchFamily="2" charset="-78"/>
                        </a:rPr>
                        <a:t>منطقه ویژه اقتصادی انرژی پارس 2 در استان بوشهر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138222"/>
                  </a:ext>
                </a:extLst>
              </a:tr>
              <a:tr h="36559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مساحت زمین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39 هکتار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16778"/>
                  </a:ext>
                </a:extLst>
              </a:tr>
              <a:tr h="36559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برآورد اولیه سرمایه‌گذاری طرح (میلیون دلار)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950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518051"/>
                  </a:ext>
                </a:extLst>
              </a:tr>
              <a:tr h="296753">
                <a:tc rowSpan="5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ظرفیت (هزارتن­ در سال)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پروپیلن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600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824921"/>
                  </a:ext>
                </a:extLst>
              </a:tr>
              <a:tr h="296753">
                <a:tc v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پلی پروپیلن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300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6827899"/>
                  </a:ext>
                </a:extLst>
              </a:tr>
              <a:tr h="296753">
                <a:tc v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fa-IR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آکریلونیتریل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fa-IR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150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2461497"/>
                  </a:ext>
                </a:extLst>
              </a:tr>
              <a:tr h="296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پروپیلن اکساید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fa-IR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185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793506"/>
                  </a:ext>
                </a:extLst>
              </a:tr>
              <a:tr h="296753">
                <a:tc v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Utility /off site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80000"/>
                        </a:lnSpc>
                        <a:spcAft>
                          <a:spcPts val="1000"/>
                        </a:spcAft>
                      </a:pPr>
                      <a:r>
                        <a:rPr lang="fa-IR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به میزان مورد نیاز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000503"/>
                  </a:ext>
                </a:extLst>
              </a:tr>
              <a:tr h="36559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تعداد افراد شاغل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3000 نفر در زمان اجرا و 600 نفر در دوره بهره برداری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34868313"/>
                  </a:ext>
                </a:extLst>
              </a:tr>
              <a:tr h="36559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مدت زمان اجرای کل شرح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48 ماه </a:t>
                      </a:r>
                      <a:r>
                        <a:rPr lang="fa-IR" sz="15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(42 ماه مهندسی، تدارکات و اجرا + 6 ماه پیش راه اندازی و راه اندازی)</a:t>
                      </a:r>
                      <a:endParaRPr lang="en-US" sz="15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621185"/>
                  </a:ext>
                </a:extLst>
              </a:tr>
              <a:tr h="36559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تاریخ بهره برداری از طرح (براساس برنامه اولیه)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a-IR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سال 1407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434979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B4CB7-5D35-4FB6-B8CF-0060430A8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898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31872DE-AFBC-CB09-F173-3E4BEA439DC7}"/>
              </a:ext>
            </a:extLst>
          </p:cNvPr>
          <p:cNvGrpSpPr/>
          <p:nvPr/>
        </p:nvGrpSpPr>
        <p:grpSpPr>
          <a:xfrm>
            <a:off x="1239438" y="576416"/>
            <a:ext cx="7324348" cy="5705167"/>
            <a:chOff x="446958" y="169226"/>
            <a:chExt cx="7324348" cy="57051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D07E15-DAF5-4785-C420-9EF94EC25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958" y="169226"/>
              <a:ext cx="7324348" cy="5705167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EC9D4E0-F73C-DFF7-8A92-C55B60DD5A55}"/>
                </a:ext>
              </a:extLst>
            </p:cNvPr>
            <p:cNvCxnSpPr/>
            <p:nvPr/>
          </p:nvCxnSpPr>
          <p:spPr>
            <a:xfrm flipV="1">
              <a:off x="1892858" y="2231472"/>
              <a:ext cx="0" cy="998289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03389318-90E2-738E-83BB-A679F55C2FCE}"/>
                </a:ext>
              </a:extLst>
            </p:cNvPr>
            <p:cNvCxnSpPr>
              <a:cxnSpLocks/>
            </p:cNvCxnSpPr>
            <p:nvPr/>
          </p:nvCxnSpPr>
          <p:spPr>
            <a:xfrm>
              <a:off x="1825770" y="3229761"/>
              <a:ext cx="2091889" cy="461395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B0D10CBC-17C6-D3F5-1503-A012759CEBE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438343" y="1842724"/>
              <a:ext cx="1820410" cy="95366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BF7A2B2-515D-609A-ADBD-981539CE29D4}"/>
                </a:ext>
              </a:extLst>
            </p:cNvPr>
            <p:cNvCxnSpPr>
              <a:cxnSpLocks/>
            </p:cNvCxnSpPr>
            <p:nvPr/>
          </p:nvCxnSpPr>
          <p:spPr>
            <a:xfrm>
              <a:off x="2871716" y="2927758"/>
              <a:ext cx="30089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C5BB870-9C7E-C087-E538-4735D33452CC}"/>
                </a:ext>
              </a:extLst>
            </p:cNvPr>
            <p:cNvCxnSpPr>
              <a:cxnSpLocks/>
            </p:cNvCxnSpPr>
            <p:nvPr/>
          </p:nvCxnSpPr>
          <p:spPr>
            <a:xfrm>
              <a:off x="5880683" y="2927758"/>
              <a:ext cx="0" cy="6878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433DA66-92AA-4616-8C26-C057C1BF24B3}"/>
              </a:ext>
            </a:extLst>
          </p:cNvPr>
          <p:cNvSpPr/>
          <p:nvPr/>
        </p:nvSpPr>
        <p:spPr>
          <a:xfrm>
            <a:off x="5781042" y="3805646"/>
            <a:ext cx="2782744" cy="1927242"/>
          </a:xfrm>
          <a:prstGeom prst="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B8CB5A-7451-4EE1-8F73-58E2795AC60F}"/>
              </a:ext>
            </a:extLst>
          </p:cNvPr>
          <p:cNvSpPr txBox="1"/>
          <p:nvPr/>
        </p:nvSpPr>
        <p:spPr>
          <a:xfrm>
            <a:off x="7487920" y="3429000"/>
            <a:ext cx="149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Future   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5381897" y="937008"/>
            <a:ext cx="631840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نمودار فرآیندی طرح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FB5E5-61FD-42C1-9EF9-59D81AC6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236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85D578-7EDC-E337-1BAD-5C14976C5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30933"/>
            <a:ext cx="2976797" cy="35180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CAA6A1-0E64-0A88-DD9E-DAFF827BA0CF}"/>
              </a:ext>
            </a:extLst>
          </p:cNvPr>
          <p:cNvSpPr txBox="1">
            <a:spLocks/>
          </p:cNvSpPr>
          <p:nvPr/>
        </p:nvSpPr>
        <p:spPr>
          <a:xfrm>
            <a:off x="2928839" y="0"/>
            <a:ext cx="8659812" cy="8747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a-IR" sz="4000" b="1" dirty="0">
                <a:solidFill>
                  <a:srgbClr val="422873"/>
                </a:solidFill>
                <a:latin typeface="+mn-lt"/>
                <a:cs typeface="B Titr" panose="00000700000000000000" pitchFamily="2" charset="-78"/>
              </a:rPr>
              <a:t>شرح فرآیند طرح</a:t>
            </a:r>
            <a:endParaRPr lang="en-US" sz="4000" b="1" dirty="0">
              <a:solidFill>
                <a:srgbClr val="422873"/>
              </a:solidFill>
              <a:latin typeface="+mn-lt"/>
              <a:cs typeface="B Titr" panose="00000700000000000000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216D68-D1E1-B8C6-4DA1-51BAA5F7E2A6}"/>
              </a:ext>
            </a:extLst>
          </p:cNvPr>
          <p:cNvCxnSpPr>
            <a:cxnSpLocks/>
          </p:cNvCxnSpPr>
          <p:nvPr/>
        </p:nvCxnSpPr>
        <p:spPr>
          <a:xfrm>
            <a:off x="2643387" y="937008"/>
            <a:ext cx="905691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6">
            <a:extLst>
              <a:ext uri="{FF2B5EF4-FFF2-40B4-BE49-F238E27FC236}">
                <a16:creationId xmlns:a16="http://schemas.microsoft.com/office/drawing/2014/main" id="{2ACAFD34-D3EC-072E-41C8-A6F66719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3" b="17188"/>
          <a:stretch>
            <a:fillRect/>
          </a:stretch>
        </p:blipFill>
        <p:spPr bwMode="auto">
          <a:xfrm>
            <a:off x="0" y="169226"/>
            <a:ext cx="1892858" cy="9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043258-1BFF-F0BE-9475-403E3EC57C0B}"/>
              </a:ext>
            </a:extLst>
          </p:cNvPr>
          <p:cNvSpPr txBox="1"/>
          <p:nvPr/>
        </p:nvSpPr>
        <p:spPr>
          <a:xfrm>
            <a:off x="2752825" y="1028179"/>
            <a:ext cx="9174680" cy="5174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rtl="1">
              <a:lnSpc>
                <a:spcPct val="150000"/>
              </a:lnSpc>
              <a:tabLst>
                <a:tab pos="601018" algn="l"/>
                <a:tab pos="7311475" algn="l"/>
              </a:tabLst>
            </a:pPr>
            <a:r>
              <a:rPr lang="fa-IR" sz="222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B Nazanin" panose="00000400000000000000" pitchFamily="2" charset="-78"/>
                <a:cs typeface="B Nazanin" panose="00000400000000000000" pitchFamily="2" charset="-78"/>
              </a:rPr>
              <a:t>پروپیلن یکی از کلیدی ترین محصولات پتروشیمیایی است که به عنوان خوراک برای تولید پلیمرهای مختلف و محصولات شیمیایی به کار می­رود. پروپیلن بعد از اتیلن دومین ماده پایه مصرف صنعت پتروشیمی در جهان محسوب میشود و پلی پروپیلن با سهم 64 درصدی بیشترین سهم را در زنجیره ارزش پروپیلن دارا می­باشد. با توجه به عدم تکمیل زنجیره پروپان در کشور و تقاضای بازار جهانی و داخلی ، لزوم احداث واحدهای فعال در این حوزه جهت توسعه محصولات پایین دست پروپیلن شامل پلی پروپیلن، </a:t>
            </a:r>
            <a:r>
              <a:rPr lang="fa-IR" sz="2220" dirty="0">
                <a:solidFill>
                  <a:srgbClr val="222222"/>
                </a:solidFill>
                <a:highlight>
                  <a:srgbClr val="FFFFFF"/>
                </a:highlight>
                <a:latin typeface="B Nazanin" panose="00000400000000000000" pitchFamily="2" charset="-78"/>
                <a:cs typeface="B Nazanin" panose="00000400000000000000" pitchFamily="2" charset="-78"/>
              </a:rPr>
              <a:t>آکریلونیتریل</a:t>
            </a:r>
            <a:r>
              <a:rPr lang="fa-IR" sz="222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B Nazanin" panose="00000400000000000000" pitchFamily="2" charset="-78"/>
                <a:cs typeface="B Nazanin" panose="00000400000000000000" pitchFamily="2" charset="-78"/>
              </a:rPr>
              <a:t> ضروری به نظر می­رسد. از اینرو تلفیق واحد تولید پروپیلن با واحد پایین دست به تامین مواد مورد نیاز سایر واحد های فعال پایین دستی شده و سبب تکمیل زنجیره ارزش می گردد.</a:t>
            </a:r>
            <a:endParaRPr lang="en-US" sz="2220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B Nazanin" panose="00000400000000000000" pitchFamily="2" charset="-78"/>
              <a:cs typeface="B Nazanin" panose="00000400000000000000" pitchFamily="2" charset="-78"/>
            </a:endParaRPr>
          </a:p>
          <a:p>
            <a:pPr algn="justLow" rtl="1">
              <a:lnSpc>
                <a:spcPct val="150000"/>
              </a:lnSpc>
              <a:tabLst>
                <a:tab pos="601018" algn="l"/>
                <a:tab pos="7311475" algn="l"/>
              </a:tabLst>
            </a:pPr>
            <a:r>
              <a:rPr lang="fa-IR" sz="222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B Nazanin" panose="00000400000000000000" pitchFamily="2" charset="-78"/>
                <a:cs typeface="B Nazanin" panose="00000400000000000000" pitchFamily="2" charset="-78"/>
              </a:rPr>
              <a:t>این طرح شامل </a:t>
            </a:r>
            <a:r>
              <a:rPr lang="fa-IR" sz="2220" dirty="0">
                <a:solidFill>
                  <a:srgbClr val="222222"/>
                </a:solidFill>
                <a:highlight>
                  <a:srgbClr val="FFFFFF"/>
                </a:highlight>
                <a:latin typeface="B Nazanin" panose="00000400000000000000" pitchFamily="2" charset="-78"/>
                <a:cs typeface="B Nazanin" panose="00000400000000000000" pitchFamily="2" charset="-78"/>
              </a:rPr>
              <a:t>چهار</a:t>
            </a:r>
            <a:r>
              <a:rPr lang="fa-IR" sz="222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B Nazanin" panose="00000400000000000000" pitchFamily="2" charset="-78"/>
                <a:cs typeface="B Nazanin" panose="00000400000000000000" pitchFamily="2" charset="-78"/>
              </a:rPr>
              <a:t> واحد های فرایندی </a:t>
            </a:r>
            <a:r>
              <a:rPr lang="en-US" sz="222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PDH,PP,ACN,PO</a:t>
            </a:r>
            <a:r>
              <a:rPr lang="fa-IR" sz="222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 </a:t>
            </a:r>
            <a:r>
              <a:rPr lang="fa-IR" sz="222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B Nazanin" panose="00000400000000000000" pitchFamily="2" charset="-78"/>
                <a:cs typeface="B Nazanin" panose="00000400000000000000" pitchFamily="2" charset="-78"/>
              </a:rPr>
              <a:t>می باشد. که با هدف تولید سالیانه 600 هزار تن پروپیلن از خوراک پروپان ، 300 هزار تن پلی پروپیلن در گرید های هموپلیمر و کوپلیمر، 150 هزار تن اکریلونیتریل و 185 هزار تن پلی اکساید می باشد.</a:t>
            </a:r>
            <a:endParaRPr lang="en-US" sz="2220" dirty="0">
              <a:solidFill>
                <a:srgbClr val="FF0000"/>
              </a:solidFill>
              <a:latin typeface="Times New Roman" panose="02020603050405020304" pitchFamily="18" charset="0"/>
              <a:ea typeface="Batang" panose="02030600000101010101" pitchFamily="18" charset="-127"/>
              <a:cs typeface="B Nazanin" panose="00000400000000000000" pitchFamily="2" charset="-7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CCF02C-1E30-4DF9-980D-0625C30E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FAB73BC-B049-4115-A692-8D63A059BFB8}" type="slidenum"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44232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27805</TotalTime>
  <Words>1039</Words>
  <Application>Microsoft Office PowerPoint</Application>
  <PresentationFormat>Widescreen</PresentationFormat>
  <Paragraphs>174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Algerian</vt:lpstr>
      <vt:lpstr>Arial</vt:lpstr>
      <vt:lpstr>B Nazanin</vt:lpstr>
      <vt:lpstr>B Titr</vt:lpstr>
      <vt:lpstr>Batang</vt:lpstr>
      <vt:lpstr>Calibri</vt:lpstr>
      <vt:lpstr>Calibri Light</vt:lpstr>
      <vt:lpstr>Times New Roman</vt:lpstr>
      <vt:lpstr>Wingdings</vt:lpstr>
      <vt:lpstr>Retrospect</vt:lpstr>
      <vt:lpstr>PDH-PP-ACN-PO-Utility/Off site</vt:lpstr>
      <vt:lpstr>PowerPoint Presentation</vt:lpstr>
      <vt:lpstr>معرفی طرح</vt:lpstr>
      <vt:lpstr>معرفی طرح</vt:lpstr>
      <vt:lpstr>موقعیت جغرافیایی زمین طرح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تاریخچه</vt:lpstr>
      <vt:lpstr>PowerPoint Presentation</vt:lpstr>
      <vt:lpstr>PowerPoint Presentation</vt:lpstr>
      <vt:lpstr>PowerPoint Presentation</vt:lpstr>
      <vt:lpstr>وضعیت زمین</vt:lpstr>
      <vt:lpstr>PowerPoint Presentation</vt:lpstr>
      <vt:lpstr>PowerPoint Presentation</vt:lpstr>
      <vt:lpstr>برنامه اجرایی طرح</vt:lpstr>
      <vt:lpstr>PowerPoint Presentation</vt:lpstr>
      <vt:lpstr>تصاویر طرح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Mehr Private Equity</dc:title>
  <dc:creator>Iman Hajizadeh</dc:creator>
  <cp:lastModifiedBy>Mohammadreza Saber Mahani</cp:lastModifiedBy>
  <cp:revision>902</cp:revision>
  <cp:lastPrinted>2024-10-16T06:09:45Z</cp:lastPrinted>
  <dcterms:created xsi:type="dcterms:W3CDTF">2017-02-25T10:43:10Z</dcterms:created>
  <dcterms:modified xsi:type="dcterms:W3CDTF">2025-01-18T10:47:07Z</dcterms:modified>
</cp:coreProperties>
</file>